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17"/>
  </p:notesMasterIdLst>
  <p:sldIdLst>
    <p:sldId id="256" r:id="rId2"/>
    <p:sldId id="257" r:id="rId3"/>
    <p:sldId id="273" r:id="rId4"/>
    <p:sldId id="258" r:id="rId5"/>
    <p:sldId id="259" r:id="rId6"/>
    <p:sldId id="260" r:id="rId7"/>
    <p:sldId id="261" r:id="rId8"/>
    <p:sldId id="263" r:id="rId9"/>
    <p:sldId id="264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FF66CC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834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76"/>
    </p:cViewPr>
  </p:sorterViewPr>
  <p:notesViewPr>
    <p:cSldViewPr>
      <p:cViewPr varScale="1">
        <p:scale>
          <a:sx n="43" d="100"/>
          <a:sy n="43" d="100"/>
        </p:scale>
        <p:origin x="-143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0"/>
            <a:r>
              <a:rPr lang="ru-RU" smtClean="0"/>
              <a:t>Второй уровень</a:t>
            </a:r>
          </a:p>
          <a:p>
            <a:pPr lvl="0"/>
            <a:r>
              <a:rPr lang="ru-RU" smtClean="0"/>
              <a:t>Третий уровень</a:t>
            </a:r>
          </a:p>
          <a:p>
            <a:pPr lvl="0"/>
            <a:r>
              <a:rPr lang="ru-RU" smtClean="0"/>
              <a:t>Четвертый уровень</a:t>
            </a:r>
          </a:p>
          <a:p>
            <a:pPr lvl="0"/>
            <a:r>
              <a:rPr lang="ru-RU" smtClean="0"/>
              <a:t>Пятый уровень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52D444-E703-4AD8-9C0A-6BFAAEE5FA9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345609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D31C0D-16E2-49CB-A3EC-2DE63949F4D2}" type="slidenum">
              <a:rPr lang="ru-RU"/>
              <a:pPr/>
              <a:t>4</a:t>
            </a:fld>
            <a:endParaRPr lang="ru-RU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21507" name="Rectangle 3" descr="Stationery"/>
            <p:cNvSpPr>
              <a:spLocks noChangeArrowheads="1"/>
            </p:cNvSpPr>
            <p:nvPr/>
          </p:nvSpPr>
          <p:spPr bwMode="white">
            <a:xfrm>
              <a:off x="336" y="150"/>
              <a:ext cx="5253" cy="4026"/>
            </a:xfrm>
            <a:prstGeom prst="rect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1508" name="Picture 4" descr="A:\minispir.GIF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509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62025" y="19256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ru-RU" noProof="0" smtClean="0"/>
              <a:t>Щелчок правит образец заголовка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47825" y="3738563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ru-RU" noProof="0" smtClean="0"/>
              <a:t>Щелчок правит образец подзаголовка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dt" sz="half" idx="2"/>
          </p:nvPr>
        </p:nvSpPr>
        <p:spPr>
          <a:xfrm>
            <a:off x="9620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21512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3400425" y="6100763"/>
            <a:ext cx="28956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endParaRPr lang="ru-RU"/>
          </a:p>
        </p:txBody>
      </p:sp>
      <p:sp>
        <p:nvSpPr>
          <p:cNvPr id="21513" name="Rectangle 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29425" y="6100763"/>
            <a:ext cx="1905000" cy="457200"/>
          </a:xfrm>
        </p:spPr>
        <p:txBody>
          <a:bodyPr/>
          <a:lstStyle>
            <a:lvl1pPr>
              <a:defRPr>
                <a:solidFill>
                  <a:srgbClr val="A08366"/>
                </a:solidFill>
              </a:defRPr>
            </a:lvl1pPr>
          </a:lstStyle>
          <a:p>
            <a:fld id="{1729D36F-6FCD-4C2A-A49E-0765979B18F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EE886-5E21-4149-9A2C-C54E5C6B936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435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19900" y="4572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90600" y="4572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644D9A-2733-46DA-BD27-714844F5585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1341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94DDAF4-C15E-4984-818C-778C7362644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0456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артин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артинка 3"/>
          <p:cNvSpPr>
            <a:spLocks noGrp="1"/>
          </p:cNvSpPr>
          <p:nvPr>
            <p:ph type="clipArt"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9906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429000" y="6096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858000" y="6096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A36A8B-F762-4B80-9B08-DFAE8612E0C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135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2EF61-FF91-4926-B00D-1FAE4974936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050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E19811-0A92-4D6C-BC3E-1AB52A1C48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283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906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0" y="1828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12CE5A-5E8F-4140-8866-BA1C63DB803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53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041F7C-26BA-4E9E-8EB4-2D1B8460D72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8197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59BB13-17C7-48ED-A2BC-C270FABDA413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807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E4938D-9773-4C0B-AF93-4D94196B29E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524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F39E7E-27F0-48E8-AC20-D3FB69E497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6577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78B369-575A-4881-9CEC-248695749BA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770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8C735A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Group 2"/>
          <p:cNvGrpSpPr>
            <a:grpSpLocks/>
          </p:cNvGrpSpPr>
          <p:nvPr/>
        </p:nvGrpSpPr>
        <p:grpSpPr bwMode="auto">
          <a:xfrm>
            <a:off x="0" y="0"/>
            <a:ext cx="8872538" cy="6858000"/>
            <a:chOff x="0" y="0"/>
            <a:chExt cx="5589" cy="4320"/>
          </a:xfrm>
        </p:grpSpPr>
        <p:sp>
          <p:nvSpPr>
            <p:cNvPr id="20483" name="Rectangle 3"/>
            <p:cNvSpPr>
              <a:spLocks noChangeArrowheads="1"/>
            </p:cNvSpPr>
            <p:nvPr/>
          </p:nvSpPr>
          <p:spPr bwMode="ltGray">
            <a:xfrm>
              <a:off x="336" y="150"/>
              <a:ext cx="5253" cy="402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pic>
          <p:nvPicPr>
            <p:cNvPr id="20484" name="Picture 4" descr="A:\minispir.GIF"/>
            <p:cNvPicPr>
              <a:picLocks noChangeAspect="1" noChangeArrowheads="1"/>
            </p:cNvPicPr>
            <p:nvPr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0" y="0"/>
              <a:ext cx="670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0485" name="Line 5"/>
            <p:cNvSpPr>
              <a:spLocks noChangeShapeType="1"/>
            </p:cNvSpPr>
            <p:nvPr/>
          </p:nvSpPr>
          <p:spPr bwMode="ltGray">
            <a:xfrm>
              <a:off x="640" y="1008"/>
              <a:ext cx="4880" cy="0"/>
            </a:xfrm>
            <a:prstGeom prst="line">
              <a:avLst/>
            </a:prstGeom>
            <a:noFill/>
            <a:ln w="31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0486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4572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288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48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2048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0960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2049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960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</a:defRPr>
            </a:lvl1pPr>
          </a:lstStyle>
          <a:p>
            <a:fld id="{B291595A-067F-4B89-B95D-00F84C616CB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Monotype Sorts" pitchFamily="2" charset="2"/>
        <a:buChar char="4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" Target="slide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7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19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audio" Target="../media/audio1.wav"/><Relationship Id="rId7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11" Type="http://schemas.openxmlformats.org/officeDocument/2006/relationships/slide" Target="slide10.xml"/><Relationship Id="rId5" Type="http://schemas.openxmlformats.org/officeDocument/2006/relationships/slide" Target="slide5.xml"/><Relationship Id="rId10" Type="http://schemas.openxmlformats.org/officeDocument/2006/relationships/slide" Target="slide9.xml"/><Relationship Id="rId4" Type="http://schemas.openxmlformats.org/officeDocument/2006/relationships/audio" Target="../media/audio5.wav"/><Relationship Id="rId9" Type="http://schemas.openxmlformats.org/officeDocument/2006/relationships/slide" Target="slide1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6.wav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5" Type="http://schemas.openxmlformats.org/officeDocument/2006/relationships/slide" Target="slide4.xml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" Target="slide4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" Target="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1143000"/>
          </a:xfrm>
        </p:spPr>
        <p:txBody>
          <a:bodyPr/>
          <a:lstStyle/>
          <a:p>
            <a:r>
              <a:rPr lang="ru-RU" b="1">
                <a:latin typeface="Comic Sans MS" pitchFamily="66" charset="0"/>
              </a:rPr>
              <a:t>Стресс на экзаменах</a:t>
            </a:r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5981700"/>
            <a:ext cx="6400800" cy="1752600"/>
          </a:xfrm>
        </p:spPr>
        <p:txBody>
          <a:bodyPr/>
          <a:lstStyle/>
          <a:p>
            <a:r>
              <a:rPr lang="ru-RU" b="1">
                <a:solidFill>
                  <a:schemeClr val="tx2"/>
                </a:solidFill>
                <a:latin typeface="Comic Sans MS" pitchFamily="66" charset="0"/>
              </a:rPr>
              <a:t>Советы выпускникам</a:t>
            </a:r>
            <a:endParaRPr lang="ru-RU"/>
          </a:p>
        </p:txBody>
      </p:sp>
      <p:pic>
        <p:nvPicPr>
          <p:cNvPr id="2053" name="Picture 5" descr="D:\Public\Егорова\ekzamen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600200"/>
            <a:ext cx="2740025" cy="407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75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  <p:bldP spid="2051" grpId="0" build="p" autoUpdateAnimBg="0" advAuto="200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838200"/>
          </a:xfrm>
        </p:spPr>
        <p:txBody>
          <a:bodyPr/>
          <a:lstStyle/>
          <a:p>
            <a:r>
              <a:rPr lang="ru-RU" sz="3600">
                <a:latin typeface="Comic Sans MS" pitchFamily="66" charset="0"/>
              </a:rPr>
              <a:t>Как расположить  к себе экзаменатора</a:t>
            </a:r>
            <a:endParaRPr lang="ru-RU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sz="2000" dirty="0">
                <a:latin typeface="Comic Sans MS" pitchFamily="66" charset="0"/>
              </a:rPr>
              <a:t>Помните правило: встречают по одежке. Поэтому лучше всего одеться прилично, неброско, чтобы не отвлекать внимание </a:t>
            </a:r>
            <a:r>
              <a:rPr lang="ru-RU" sz="2000" dirty="0" smtClean="0">
                <a:latin typeface="Comic Sans MS" pitchFamily="66" charset="0"/>
              </a:rPr>
              <a:t>на </a:t>
            </a:r>
            <a:r>
              <a:rPr lang="ru-RU" sz="2000" dirty="0">
                <a:latin typeface="Comic Sans MS" pitchFamily="66" charset="0"/>
              </a:rPr>
              <a:t>глубокое декольте или разорванные на коленках джинсы. </a:t>
            </a:r>
            <a:r>
              <a:rPr lang="ru-RU" sz="2000" dirty="0" err="1" smtClean="0">
                <a:latin typeface="Comic Sans MS" pitchFamily="66" charset="0"/>
              </a:rPr>
              <a:t>Балахонистые</a:t>
            </a:r>
            <a:r>
              <a:rPr lang="ru-RU" sz="2000" dirty="0" smtClean="0">
                <a:latin typeface="Comic Sans MS" pitchFamily="66" charset="0"/>
              </a:rPr>
              <a:t> вещи, многослойная одежда привлекает к тебе внимание. Учителя подумают, что ты прячешь телефон или шпаргалки.</a:t>
            </a:r>
            <a:endParaRPr lang="ru-RU" sz="2000" dirty="0">
              <a:latin typeface="Comic Sans MS" pitchFamily="66" charset="0"/>
            </a:endParaRP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800600" y="1828800"/>
            <a:ext cx="3962400" cy="4114800"/>
          </a:xfrm>
        </p:spPr>
        <p:txBody>
          <a:bodyPr/>
          <a:lstStyle/>
          <a:p>
            <a:r>
              <a:rPr lang="ru-RU" dirty="0" smtClean="0">
                <a:latin typeface="Comic Sans MS" pitchFamily="66" charset="0"/>
              </a:rPr>
              <a:t>Не привлекай внимание!</a:t>
            </a:r>
          </a:p>
          <a:p>
            <a:r>
              <a:rPr lang="ru-RU" dirty="0" smtClean="0">
                <a:latin typeface="Comic Sans MS" pitchFamily="66" charset="0"/>
              </a:rPr>
              <a:t>Используй деловой стиль!</a:t>
            </a:r>
          </a:p>
          <a:p>
            <a:r>
              <a:rPr lang="ru-RU" dirty="0" smtClean="0">
                <a:latin typeface="Comic Sans MS" pitchFamily="66" charset="0"/>
              </a:rPr>
              <a:t>Не </a:t>
            </a:r>
            <a:r>
              <a:rPr lang="ru-RU" dirty="0">
                <a:latin typeface="Comic Sans MS" pitchFamily="66" charset="0"/>
              </a:rPr>
              <a:t>рискуй!</a:t>
            </a:r>
          </a:p>
        </p:txBody>
      </p:sp>
      <p:sp>
        <p:nvSpPr>
          <p:cNvPr id="23557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3558" name="Picture 6" descr="D:\5000 изображений\People Cartoons\WMNTURK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4575" y="0"/>
            <a:ext cx="10541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914400"/>
          </a:xfrm>
        </p:spPr>
        <p:txBody>
          <a:bodyPr/>
          <a:lstStyle/>
          <a:p>
            <a:r>
              <a:rPr lang="ru-RU" sz="3600">
                <a:latin typeface="Comic Sans MS" pitchFamily="66" charset="0"/>
              </a:rPr>
              <a:t>Как себя успокоить, или об аутотренинге.</a:t>
            </a:r>
            <a:endParaRPr lang="ru-RU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676400"/>
            <a:ext cx="38100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600" dirty="0">
                <a:latin typeface="Comic Sans MS" pitchFamily="66" charset="0"/>
              </a:rPr>
              <a:t>И вот ты </a:t>
            </a:r>
            <a:r>
              <a:rPr lang="ru-RU" sz="1600" dirty="0" smtClean="0">
                <a:latin typeface="Comic Sans MS" pitchFamily="66" charset="0"/>
              </a:rPr>
              <a:t>получил </a:t>
            </a:r>
            <a:r>
              <a:rPr lang="ru-RU" sz="1600" dirty="0">
                <a:latin typeface="Comic Sans MS" pitchFamily="66" charset="0"/>
              </a:rPr>
              <a:t>свой тест:  сядь удобно, выпрями спину, подумай о том, что у тебя все получиться. Сосредоточься  на словах: « Я спокоен. Я совершенно спокоен.»</a:t>
            </a:r>
          </a:p>
          <a:p>
            <a:pPr>
              <a:lnSpc>
                <a:spcPct val="90000"/>
              </a:lnSpc>
            </a:pPr>
            <a:r>
              <a:rPr lang="ru-RU" sz="1600" dirty="0">
                <a:latin typeface="Comic Sans MS" pitchFamily="66" charset="0"/>
              </a:rPr>
              <a:t>Выполни дыхательные упражнения для снятия напряжения: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1600" dirty="0">
                <a:latin typeface="Comic Sans MS" pitchFamily="66" charset="0"/>
              </a:rPr>
              <a:t>- расслабься,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1600" dirty="0">
                <a:latin typeface="Comic Sans MS" pitchFamily="66" charset="0"/>
              </a:rPr>
              <a:t>- глубокий вдох через нос (4 - 6 секунд),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ru-RU" sz="1600" dirty="0">
                <a:latin typeface="Comic Sans MS" pitchFamily="66" charset="0"/>
              </a:rPr>
              <a:t>задержка дыхания (2 - 3 секунды) </a:t>
            </a:r>
            <a:endParaRPr lang="ru-RU" sz="1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endParaRPr lang="ru-RU" sz="1800" b="1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ru-RU" sz="1800" b="1" dirty="0">
                <a:latin typeface="Comic Sans MS" pitchFamily="66" charset="0"/>
              </a:rPr>
              <a:t>Соберись с мыслями и           работай.</a:t>
            </a:r>
            <a:endParaRPr lang="ru-RU" sz="1800" dirty="0">
              <a:latin typeface="Comic Sans MS" pitchFamily="66" charset="0"/>
            </a:endParaRPr>
          </a:p>
        </p:txBody>
      </p:sp>
      <p:sp>
        <p:nvSpPr>
          <p:cNvPr id="25605" name="AutoShape 5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25607" name="Picture 7" descr="D:\5000 изображений\Practical Jokes\JOKES043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600200"/>
            <a:ext cx="2690813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838200"/>
          </a:xfrm>
        </p:spPr>
        <p:txBody>
          <a:bodyPr/>
          <a:lstStyle/>
          <a:p>
            <a:r>
              <a:rPr lang="ru-RU" sz="3600">
                <a:latin typeface="Comic Sans MS" pitchFamily="66" charset="0"/>
              </a:rPr>
              <a:t>Тесты - это не страшно </a:t>
            </a:r>
            <a:br>
              <a:rPr lang="ru-RU" sz="3600">
                <a:latin typeface="Comic Sans MS" pitchFamily="66" charset="0"/>
              </a:rPr>
            </a:br>
            <a:r>
              <a:rPr lang="ru-RU" sz="3600">
                <a:latin typeface="Comic Sans MS" pitchFamily="66" charset="0"/>
              </a:rPr>
              <a:t>(о сдаче ЕГЭ)</a:t>
            </a:r>
            <a:endParaRPr lang="ru-RU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00200"/>
            <a:ext cx="3810000" cy="4648200"/>
          </a:xfrm>
        </p:spPr>
        <p:txBody>
          <a:bodyPr/>
          <a:lstStyle/>
          <a:p>
            <a:r>
              <a:rPr lang="ru-RU" sz="1800" dirty="0">
                <a:latin typeface="Comic Sans MS" pitchFamily="66" charset="0"/>
              </a:rPr>
              <a:t>Правильно оформляй бланк - это важно.</a:t>
            </a:r>
          </a:p>
          <a:p>
            <a:r>
              <a:rPr lang="ru-RU" sz="1800" dirty="0">
                <a:latin typeface="Comic Sans MS" pitchFamily="66" charset="0"/>
              </a:rPr>
              <a:t>Прочти и пойми задание, прежде чем начать его выполнять.</a:t>
            </a:r>
          </a:p>
          <a:p>
            <a:r>
              <a:rPr lang="ru-RU" sz="1800" dirty="0">
                <a:latin typeface="Comic Sans MS" pitchFamily="66" charset="0"/>
              </a:rPr>
              <a:t>Начинай выполнять задания с тех вопросов, в ответах на которые ты уверен. Тогда ты успокоишься и войдешь в рабочий ритм.</a:t>
            </a:r>
          </a:p>
          <a:p>
            <a:r>
              <a:rPr lang="ru-RU" sz="1800" dirty="0">
                <a:latin typeface="Comic Sans MS" pitchFamily="66" charset="0"/>
              </a:rPr>
              <a:t>Когда ты приступаешь к новому заданию, забудь все, что было в предыдущем, -  как правило, задания в тестах не связаны друг с другом.</a:t>
            </a:r>
          </a:p>
          <a:p>
            <a:endParaRPr lang="ru-RU" sz="1800" dirty="0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24400" y="1600200"/>
            <a:ext cx="4038600" cy="4648200"/>
          </a:xfrm>
        </p:spPr>
        <p:txBody>
          <a:bodyPr/>
          <a:lstStyle/>
          <a:p>
            <a:r>
              <a:rPr lang="ru-RU" sz="1800" dirty="0">
                <a:latin typeface="Comic Sans MS" pitchFamily="66" charset="0"/>
              </a:rPr>
              <a:t>Действуй методом исключения. Последовательно исключай те ответы, которые явно не подходят.</a:t>
            </a:r>
          </a:p>
          <a:p>
            <a:r>
              <a:rPr lang="ru-RU" sz="1800" dirty="0">
                <a:latin typeface="Comic Sans MS" pitchFamily="66" charset="0"/>
              </a:rPr>
              <a:t>Если ты сомневаешься в правильности ответа и  тебе сложно сделать выбор, то доверься своей интуиции!</a:t>
            </a:r>
          </a:p>
          <a:p>
            <a:r>
              <a:rPr lang="ru-RU" sz="1800" dirty="0">
                <a:latin typeface="Comic Sans MS" pitchFamily="66" charset="0"/>
              </a:rPr>
              <a:t>Стремись выполнить все задания, но помни, что на практике это нереально. Ведь тестовые задания рассчитаны на максимальный уровень трудности, а для хорошей оценки достаточно одолеть 70% заданий.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914400"/>
          </a:xfrm>
        </p:spPr>
        <p:txBody>
          <a:bodyPr/>
          <a:lstStyle/>
          <a:p>
            <a:r>
              <a:rPr lang="ru-RU" sz="3600">
                <a:latin typeface="Comic Sans MS" pitchFamily="66" charset="0"/>
              </a:rPr>
              <a:t>Если вас постигла неудача.</a:t>
            </a:r>
            <a:endParaRPr lang="ru-RU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524000"/>
            <a:ext cx="52578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1800" dirty="0">
                <a:latin typeface="Comic Sans MS" pitchFamily="66" charset="0"/>
              </a:rPr>
              <a:t>Вам не повезло </a:t>
            </a:r>
            <a:r>
              <a:rPr lang="ru-RU" sz="1800" dirty="0" smtClean="0">
                <a:latin typeface="Comic Sans MS" pitchFamily="66" charset="0"/>
              </a:rPr>
              <a:t>– эти вопросы явно слишком трудны! </a:t>
            </a:r>
            <a:endParaRPr lang="ru-RU" sz="1800" dirty="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1800" dirty="0">
                <a:latin typeface="Comic Sans MS" pitchFamily="66" charset="0"/>
              </a:rPr>
              <a:t>1. </a:t>
            </a:r>
            <a:r>
              <a:rPr lang="ru-RU" sz="1800" dirty="0" smtClean="0">
                <a:latin typeface="Comic Sans MS" pitchFamily="66" charset="0"/>
              </a:rPr>
              <a:t>Что </a:t>
            </a:r>
            <a:r>
              <a:rPr lang="ru-RU" sz="1800" dirty="0">
                <a:latin typeface="Comic Sans MS" pitchFamily="66" charset="0"/>
              </a:rPr>
              <a:t>бы ни случилось, помните, безвыходных ситуаций не бывает. В любом случае, это не вопрос жизни и смерти.</a:t>
            </a:r>
          </a:p>
          <a:p>
            <a:pPr>
              <a:lnSpc>
                <a:spcPct val="90000"/>
              </a:lnSpc>
            </a:pPr>
            <a:r>
              <a:rPr lang="ru-RU" sz="1800" dirty="0">
                <a:latin typeface="Comic Sans MS" pitchFamily="66" charset="0"/>
              </a:rPr>
              <a:t>Не забывай: «Любая неудача временна, из любого тупика есть выход</a:t>
            </a:r>
            <a:r>
              <a:rPr lang="ru-RU" sz="1800" dirty="0" smtClean="0">
                <a:latin typeface="Comic Sans MS" pitchFamily="66" charset="0"/>
              </a:rPr>
              <a:t>!»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800" dirty="0" smtClean="0">
                <a:latin typeface="Comic Sans MS" pitchFamily="66" charset="0"/>
              </a:rPr>
              <a:t>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ru-RU" sz="1800" dirty="0" smtClean="0">
                <a:latin typeface="Comic Sans MS" pitchFamily="66" charset="0"/>
              </a:rPr>
              <a:t>2. Будь внимателен!  Не беспокойся! Соберись!</a:t>
            </a:r>
          </a:p>
          <a:p>
            <a:pPr marL="0" indent="0">
              <a:lnSpc>
                <a:spcPct val="90000"/>
              </a:lnSpc>
              <a:buNone/>
            </a:pPr>
            <a:endParaRPr lang="ru-RU" sz="1800" dirty="0">
              <a:latin typeface="Comic Sans MS" pitchFamily="66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ru-RU" sz="1800" dirty="0" smtClean="0">
                <a:latin typeface="Comic Sans MS" pitchFamily="66" charset="0"/>
              </a:rPr>
              <a:t>3. Поищи задания, которые ты можешь выполнить и смело берись за работу!</a:t>
            </a:r>
          </a:p>
          <a:p>
            <a:pPr marL="0" indent="0">
              <a:lnSpc>
                <a:spcPct val="90000"/>
              </a:lnSpc>
              <a:buNone/>
            </a:pPr>
            <a:endParaRPr lang="ru-RU" sz="1800" dirty="0">
              <a:latin typeface="Comic Sans MS" pitchFamily="66" charset="0"/>
            </a:endParaRPr>
          </a:p>
        </p:txBody>
      </p:sp>
      <p:graphicFrame>
        <p:nvGraphicFramePr>
          <p:cNvPr id="27652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324600" y="3429000"/>
          <a:ext cx="24384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5" name="Clip" r:id="rId4" imgW="4016520" imgH="3945240" progId="MS_ClipArt_Gallery.2">
                  <p:embed/>
                </p:oleObj>
              </mc:Choice>
              <mc:Fallback>
                <p:oleObj name="Clip" r:id="rId4" imgW="4016520" imgH="394524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429000"/>
                        <a:ext cx="2438400" cy="2667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914400"/>
          </a:xfrm>
        </p:spPr>
        <p:txBody>
          <a:bodyPr/>
          <a:lstStyle/>
          <a:p>
            <a:r>
              <a:rPr lang="ru-RU" sz="3600">
                <a:latin typeface="Comic Sans MS" pitchFamily="66" charset="0"/>
              </a:rPr>
              <a:t>Как справиться со злостью</a:t>
            </a:r>
            <a:endParaRPr lang="ru-RU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752600"/>
            <a:ext cx="4191000" cy="4191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latin typeface="Comic Sans MS" pitchFamily="66" charset="0"/>
              </a:rPr>
              <a:t>   </a:t>
            </a:r>
            <a:r>
              <a:rPr lang="ru-RU" sz="2000" b="1" dirty="0" smtClean="0">
                <a:latin typeface="Comic Sans MS" pitchFamily="66" charset="0"/>
              </a:rPr>
              <a:t>Если вас настигла злость!</a:t>
            </a:r>
          </a:p>
          <a:p>
            <a:r>
              <a:rPr lang="ru-RU" sz="2000" dirty="0" smtClean="0">
                <a:latin typeface="Comic Sans MS" pitchFamily="66" charset="0"/>
              </a:rPr>
              <a:t>Уединитесь</a:t>
            </a:r>
            <a:r>
              <a:rPr lang="ru-RU" sz="2000" dirty="0">
                <a:latin typeface="Comic Sans MS" pitchFamily="66" charset="0"/>
              </a:rPr>
              <a:t>, поколотите подушку или энергично выжимайте сухое полотенце. Дополните это соответствующими зрительными образами.</a:t>
            </a:r>
          </a:p>
          <a:p>
            <a:r>
              <a:rPr lang="ru-RU" sz="2000" dirty="0">
                <a:latin typeface="Comic Sans MS" pitchFamily="66" charset="0"/>
              </a:rPr>
              <a:t>Производите любые спонтанные звуки, </a:t>
            </a:r>
            <a:r>
              <a:rPr lang="ru-RU" sz="2000" dirty="0" smtClean="0">
                <a:latin typeface="Comic Sans MS" pitchFamily="66" charset="0"/>
              </a:rPr>
              <a:t>как-то</a:t>
            </a:r>
            <a:r>
              <a:rPr lang="ru-RU" sz="2000" dirty="0">
                <a:latin typeface="Comic Sans MS" pitchFamily="66" charset="0"/>
              </a:rPr>
              <a:t>:</a:t>
            </a:r>
          </a:p>
          <a:p>
            <a:pPr>
              <a:buFont typeface="Monotype Sorts" pitchFamily="2" charset="2"/>
              <a:buNone/>
            </a:pPr>
            <a:r>
              <a:rPr lang="ru-RU" sz="2000" dirty="0">
                <a:latin typeface="Comic Sans MS" pitchFamily="66" charset="0"/>
              </a:rPr>
              <a:t>- пожарная сирена («И-и-и»);</a:t>
            </a:r>
          </a:p>
          <a:p>
            <a:pPr>
              <a:buFont typeface="Monotype Sorts" pitchFamily="2" charset="2"/>
              <a:buNone/>
            </a:pPr>
            <a:r>
              <a:rPr lang="ru-RU" sz="2000" dirty="0">
                <a:latin typeface="Comic Sans MS" pitchFamily="66" charset="0"/>
              </a:rPr>
              <a:t>- крик одинокого слона (У-у-у»);</a:t>
            </a:r>
          </a:p>
          <a:p>
            <a:pPr>
              <a:buFont typeface="Monotype Sorts" pitchFamily="2" charset="2"/>
              <a:buNone/>
            </a:pPr>
            <a:r>
              <a:rPr lang="ru-RU" sz="2000" dirty="0">
                <a:latin typeface="Comic Sans MS" pitchFamily="66" charset="0"/>
              </a:rPr>
              <a:t>- громко пропойте любимую песню. </a:t>
            </a:r>
            <a:endParaRPr lang="ru-RU" sz="2000" dirty="0"/>
          </a:p>
        </p:txBody>
      </p:sp>
      <p:pic>
        <p:nvPicPr>
          <p:cNvPr id="29702" name="Picture 6" descr="D:\5000 изображений\Animal Cartoons\ELEPHNT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429000"/>
            <a:ext cx="3706813" cy="2833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762000"/>
          </a:xfrm>
        </p:spPr>
        <p:txBody>
          <a:bodyPr/>
          <a:lstStyle/>
          <a:p>
            <a:r>
              <a:rPr lang="ru-RU" sz="3600">
                <a:latin typeface="Comic Sans MS" pitchFamily="66" charset="0"/>
              </a:rPr>
              <a:t>Как снять напряжение после экзамена.</a:t>
            </a:r>
            <a:endParaRPr lang="ru-RU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524000"/>
            <a:ext cx="3810000" cy="4419600"/>
          </a:xfrm>
        </p:spPr>
        <p:txBody>
          <a:bodyPr/>
          <a:lstStyle/>
          <a:p>
            <a:r>
              <a:rPr lang="ru-RU" sz="2000" dirty="0">
                <a:latin typeface="Comic Sans MS" pitchFamily="66" charset="0"/>
              </a:rPr>
              <a:t>Сейчас вы заслужили отдых. Если вы - человек активный лучше всего отправляйтесь на </a:t>
            </a:r>
            <a:r>
              <a:rPr lang="ru-RU" sz="2000" dirty="0" smtClean="0">
                <a:latin typeface="Comic Sans MS" pitchFamily="66" charset="0"/>
              </a:rPr>
              <a:t>пробежку. </a:t>
            </a:r>
            <a:r>
              <a:rPr lang="ru-RU" sz="2000" dirty="0">
                <a:latin typeface="Comic Sans MS" pitchFamily="66" charset="0"/>
              </a:rPr>
              <a:t>Физическая нагрузка уничтожит  разрушительные токсины.</a:t>
            </a:r>
          </a:p>
          <a:p>
            <a:r>
              <a:rPr lang="ru-RU" sz="2000" dirty="0">
                <a:latin typeface="Comic Sans MS" pitchFamily="66" charset="0"/>
              </a:rPr>
              <a:t> Если вы по природе созерцатель, полежите на диване, побудьте в тишине, послушайте любимую музыку или </a:t>
            </a:r>
            <a:r>
              <a:rPr lang="ru-RU" sz="2000" dirty="0" smtClean="0">
                <a:latin typeface="Comic Sans MS" pitchFamily="66" charset="0"/>
              </a:rPr>
              <a:t>погуляйте.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28677" name="Picture 5" descr="D:\ANIMGIF\WHIMSIES\HOUSEHOLD\COUNCILLING2-TRANSP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581400"/>
            <a:ext cx="28194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80" name="Picture 8" descr="D:\ANIMGIF\WHIMSIES\HOUSEHOLD\HOME-TRANS0003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76400"/>
            <a:ext cx="4114800" cy="3473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8681" name="Object 9"/>
          <p:cNvGraphicFramePr>
            <a:graphicFrameLocks noGrp="1" noChangeAspect="1"/>
          </p:cNvGraphicFramePr>
          <p:nvPr>
            <p:ph type="clipArt" sz="half" idx="1"/>
          </p:nvPr>
        </p:nvGraphicFramePr>
        <p:xfrm>
          <a:off x="3505200" y="7924800"/>
          <a:ext cx="3505200" cy="167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6" name="Фотография Photo Editor" r:id="rId5" imgW="2219635" imgH="1590897" progId="MSPhotoEd.3">
                  <p:embed/>
                </p:oleObj>
              </mc:Choice>
              <mc:Fallback>
                <p:oleObj name="Фотография Photo Editor" r:id="rId5" imgW="2219635" imgH="1590897" progId="MSPhotoEd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7924800"/>
                        <a:ext cx="3505200" cy="1674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0" presetClass="verb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verb" cmd="0">
                                      <p:cBhvr>
                                        <p:cTn id="17" dur="1" fill="hold"/>
                                        <p:tgtEl>
                                          <p:spTgt spid="2868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0" name="Rectangle 1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Цели и задачи проекта</a:t>
            </a:r>
          </a:p>
        </p:txBody>
      </p:sp>
      <p:pic>
        <p:nvPicPr>
          <p:cNvPr id="12294" name="Picture 6" descr="D:\5000 изображений\Cartoon Characters\CRCTR440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038600"/>
            <a:ext cx="15240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7" name="Picture 9" descr="D:\5000 изображений\Cartoon Characters\CRCTR558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352800"/>
            <a:ext cx="1600200" cy="312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346" name="Rectangle 58"/>
          <p:cNvSpPr>
            <a:spLocks noChangeArrowheads="1"/>
          </p:cNvSpPr>
          <p:nvPr/>
        </p:nvSpPr>
        <p:spPr bwMode="auto">
          <a:xfrm>
            <a:off x="13716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endParaRPr kumimoji="1" lang="ru-RU" sz="4400">
              <a:solidFill>
                <a:schemeClr val="tx2"/>
              </a:solidFill>
            </a:endParaRPr>
          </a:p>
        </p:txBody>
      </p:sp>
      <p:sp>
        <p:nvSpPr>
          <p:cNvPr id="12349" name="Rectangle 61"/>
          <p:cNvSpPr>
            <a:spLocks noGrp="1" noChangeArrowheads="1"/>
          </p:cNvSpPr>
          <p:nvPr>
            <p:ph type="body" idx="1"/>
          </p:nvPr>
        </p:nvSpPr>
        <p:spPr>
          <a:xfrm>
            <a:off x="914400" y="1752600"/>
            <a:ext cx="7772400" cy="4114800"/>
          </a:xfrm>
          <a:noFill/>
          <a:ln/>
        </p:spPr>
        <p:txBody>
          <a:bodyPr/>
          <a:lstStyle/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Цель:</a:t>
            </a:r>
          </a:p>
          <a:p>
            <a:pPr algn="ctr"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*  </a:t>
            </a:r>
            <a:r>
              <a:rPr lang="en-US" sz="2400">
                <a:latin typeface="Comic Sans MS" pitchFamily="66" charset="0"/>
              </a:rPr>
              <a:t>C</a:t>
            </a:r>
            <a:r>
              <a:rPr lang="ru-RU" sz="2400">
                <a:latin typeface="Comic Sans MS" pitchFamily="66" charset="0"/>
              </a:rPr>
              <a:t>нятие ощущения сверхзначимости экзамена                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Задачи: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                    Обучение навыкам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            * саморегуляции и способам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                       снятия стресса;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             *управления психическими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                 процессами (внимание,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                      мышление, память).                            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400">
                <a:latin typeface="Comic Sans MS" pitchFamily="66" charset="0"/>
              </a:rPr>
              <a:t>                              </a:t>
            </a:r>
          </a:p>
          <a:p>
            <a:pPr algn="just">
              <a:lnSpc>
                <a:spcPct val="90000"/>
              </a:lnSpc>
              <a:buFont typeface="Monotype Sorts" pitchFamily="2" charset="2"/>
              <a:buNone/>
            </a:pPr>
            <a:endParaRPr lang="ru-RU" sz="2400">
              <a:latin typeface="Comic Sans MS" pitchFamily="66" charset="0"/>
            </a:endParaRP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8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230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3" presetClass="entr" presetSubtype="5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123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300" fill="hold"/>
                                        <p:tgtEl>
                                          <p:spTgt spid="12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300" fill="hold"/>
                                        <p:tgtEl>
                                          <p:spTgt spid="123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300" fill="hold"/>
                                        <p:tgtEl>
                                          <p:spTgt spid="12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300" fill="hold"/>
                                        <p:tgtEl>
                                          <p:spTgt spid="123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4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" fill="hold"/>
                                        <p:tgtEl>
                                          <p:spTgt spid="12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" fill="hold"/>
                                        <p:tgtEl>
                                          <p:spTgt spid="123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300" fill="hold"/>
                                        <p:tgtEl>
                                          <p:spTgt spid="12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300" fill="hold"/>
                                        <p:tgtEl>
                                          <p:spTgt spid="123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600"/>
                            </p:stCondLst>
                            <p:childTnLst>
                              <p:par>
                                <p:cTn id="3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300" fill="hold"/>
                                        <p:tgtEl>
                                          <p:spTgt spid="12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300" fill="hold"/>
                                        <p:tgtEl>
                                          <p:spTgt spid="123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8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300" fill="hold"/>
                                        <p:tgtEl>
                                          <p:spTgt spid="12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300" fill="hold"/>
                                        <p:tgtEl>
                                          <p:spTgt spid="123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77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300" fill="hold"/>
                                        <p:tgtEl>
                                          <p:spTgt spid="12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300" fill="hold"/>
                                        <p:tgtEl>
                                          <p:spTgt spid="1234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86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300" fill="hold"/>
                                        <p:tgtEl>
                                          <p:spTgt spid="12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300" fill="hold"/>
                                        <p:tgtEl>
                                          <p:spTgt spid="123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98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300" fill="hold"/>
                                        <p:tgtEl>
                                          <p:spTgt spid="12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300" fill="hold"/>
                                        <p:tgtEl>
                                          <p:spTgt spid="1234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300" fill="hold"/>
                                        <p:tgtEl>
                                          <p:spTgt spid="12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300" fill="hold"/>
                                        <p:tgtEl>
                                          <p:spTgt spid="123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300" fill="hold"/>
                                        <p:tgtEl>
                                          <p:spTgt spid="12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300" fill="hold"/>
                                        <p:tgtEl>
                                          <p:spTgt spid="1234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00" grpId="0" autoUpdateAnimBg="0"/>
      <p:bldP spid="12346" grpId="0" autoUpdateAnimBg="0"/>
      <p:bldP spid="12349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ru-RU"/>
              <a:t>   </a:t>
            </a:r>
          </a:p>
        </p:txBody>
      </p:sp>
      <p:sp>
        <p:nvSpPr>
          <p:cNvPr id="32774" name="Rectangle 6"/>
          <p:cNvSpPr>
            <a:spLocks noChangeArrowheads="1"/>
          </p:cNvSpPr>
          <p:nvPr/>
        </p:nvSpPr>
        <p:spPr bwMode="auto">
          <a:xfrm>
            <a:off x="1066800" y="5334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kumimoji="1" lang="ru-RU" sz="4400">
                <a:solidFill>
                  <a:schemeClr val="tx2"/>
                </a:solidFill>
                <a:latin typeface="Comic Sans MS" pitchFamily="66" charset="0"/>
              </a:rPr>
              <a:t>Актуальность проекта</a:t>
            </a:r>
          </a:p>
        </p:txBody>
      </p:sp>
      <p:sp>
        <p:nvSpPr>
          <p:cNvPr id="32775" name="Rectangle 7"/>
          <p:cNvSpPr>
            <a:spLocks noChangeArrowheads="1"/>
          </p:cNvSpPr>
          <p:nvPr/>
        </p:nvSpPr>
        <p:spPr bwMode="auto">
          <a:xfrm>
            <a:off x="11430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kumimoji="1" lang="ru-RU">
                <a:latin typeface="Comic Sans MS" pitchFamily="66" charset="0"/>
              </a:rPr>
              <a:t>Выпускные экзамены – это не шуточное испытание. Переживают все: родители – за детей, педагоги – за учеников, дети – за отметку.</a:t>
            </a:r>
            <a:r>
              <a:rPr kumimoji="1" lang="ru-RU" sz="3600">
                <a:latin typeface="Comic Sans MS" pitchFamily="66" charset="0"/>
              </a:rPr>
              <a:t>  </a:t>
            </a:r>
            <a:r>
              <a:rPr kumimoji="1" lang="ru-RU">
                <a:latin typeface="Comic Sans MS" pitchFamily="66" charset="0"/>
              </a:rPr>
              <a:t>Подростки уходят в свой внутренний мир, не пытаются исправить положение. Надо вовремя помочь старшеклассникам справиться со стрессом. 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r>
              <a:rPr kumimoji="1" lang="ru-RU">
                <a:latin typeface="Comic Sans MS" pitchFamily="66" charset="0"/>
              </a:rPr>
              <a:t>Мы предлагаем урок-беседу по профилактике экзаменационного стресса</a:t>
            </a:r>
            <a:r>
              <a:rPr kumimoji="1" lang="ru-RU" sz="3600">
                <a:latin typeface="Comic Sans MS" pitchFamily="66" charset="0"/>
              </a:rPr>
              <a:t>  </a:t>
            </a:r>
            <a:r>
              <a:rPr kumimoji="1" lang="ru-RU">
                <a:latin typeface="Comic Sans MS" pitchFamily="66" charset="0"/>
              </a:rPr>
              <a:t>в 9 – 11 классах</a:t>
            </a:r>
            <a:r>
              <a:rPr kumimoji="1" lang="ru-RU" sz="3600">
                <a:latin typeface="Comic Sans MS" pitchFamily="66" charset="0"/>
              </a:rPr>
              <a:t>,</a:t>
            </a:r>
            <a:r>
              <a:rPr kumimoji="1" lang="ru-RU">
                <a:latin typeface="Comic Sans MS" pitchFamily="66" charset="0"/>
              </a:rPr>
              <a:t> и надеемся, что наши советы помогут вам сохранить здоровье.</a:t>
            </a:r>
            <a:endParaRPr kumimoji="1" lang="ru-RU" sz="3600">
              <a:latin typeface="Comic Sans MS" pitchFamily="66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90000"/>
              <a:buFont typeface="Monotype Sorts" pitchFamily="2" charset="2"/>
              <a:buNone/>
            </a:pPr>
            <a:endParaRPr kumimoji="1" lang="ru-RU">
              <a:latin typeface="Comic Sans MS" pitchFamily="66" charset="0"/>
            </a:endParaRPr>
          </a:p>
        </p:txBody>
      </p:sp>
      <p:graphicFrame>
        <p:nvGraphicFramePr>
          <p:cNvPr id="32776" name="Object 8"/>
          <p:cNvGraphicFramePr>
            <a:graphicFrameLocks noChangeAspect="1"/>
          </p:cNvGraphicFramePr>
          <p:nvPr/>
        </p:nvGraphicFramePr>
        <p:xfrm>
          <a:off x="7467600" y="304800"/>
          <a:ext cx="8937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9" name="Clip" r:id="rId3" imgW="1295640" imgH="3934080" progId="MS_ClipArt_Gallery.2">
                  <p:embed/>
                </p:oleObj>
              </mc:Choice>
              <mc:Fallback>
                <p:oleObj name="Clip" r:id="rId3" imgW="1295640" imgH="3934080" progId="MS_ClipArt_Gallery.2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304800"/>
                        <a:ext cx="893763" cy="1295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A50021"/>
                </a:solidFill>
                <a:latin typeface="Comic Sans MS" pitchFamily="66" charset="0"/>
              </a:rPr>
              <a:t>Содержание:</a:t>
            </a: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  <a:hlinkClick r:id="rId5" action="ppaction://hlinksldjump"/>
              </a:rPr>
              <a:t>Что такое экзаменационный стресс?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  Как его избежать? 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Как готовиться к экзаменам: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  <a:hlinkClick r:id="rId6" action="ppaction://hlinksldjump"/>
              </a:rPr>
              <a:t>условия поддержания работоспособности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  <a:hlinkClick r:id="rId7" action="ppaction://hlinksldjump"/>
              </a:rPr>
              <a:t>об эффективном запоминании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  <a:hlinkClick r:id="rId8" action="ppaction://hlinksldjump"/>
              </a:rPr>
              <a:t>режим дня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Поведение во время экзаменов: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	- как надо выглядеть, чтобы всем понравиться;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  <a:hlinkClick r:id="rId9" action="ppaction://hlinksldjump"/>
              </a:rPr>
              <a:t>как себя успокоить, или об аутотренинге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  <a:hlinkClick r:id="rId10" action="ppaction://hlinksldjump"/>
              </a:rPr>
              <a:t>как вспомнить даже то, что никогда не знал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;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	- </a:t>
            </a:r>
            <a:r>
              <a:rPr lang="ru-RU" sz="2000" b="1">
                <a:solidFill>
                  <a:schemeClr val="accent2"/>
                </a:solidFill>
                <a:latin typeface="Comic Sans MS" pitchFamily="66" charset="0"/>
                <a:hlinkClick r:id="rId11" action="ppaction://hlinksldjump"/>
              </a:rPr>
              <a:t>как расположить  к себе экзаменатора  во время ответа.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r>
              <a:rPr lang="ru-RU" sz="2000" b="1">
                <a:solidFill>
                  <a:schemeClr val="accent2"/>
                </a:solidFill>
                <a:latin typeface="Comic Sans MS" pitchFamily="66" charset="0"/>
              </a:rPr>
              <a:t> Способы снятия нервно-психического напряжения после экзамена.</a:t>
            </a:r>
          </a:p>
          <a:p>
            <a:pPr>
              <a:lnSpc>
                <a:spcPct val="90000"/>
              </a:lnSpc>
              <a:buFont typeface="Monotype Sorts" pitchFamily="2" charset="2"/>
              <a:buNone/>
            </a:pPr>
            <a:endParaRPr lang="ru-RU" sz="24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4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0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44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6" dur="1" fill="hold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48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0" dur="1" fill="hold"/>
                                        <p:tgtEl>
                                          <p:spTgt spid="133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52" presetID="24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133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DRIVEB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utoUpdateAnimBg="0" advAuto="100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1" name="Picture 5" descr="D:\5000 изображений\Cartoon Objects &amp; Zips\COBJ042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2525" y="3429000"/>
            <a:ext cx="1671638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latin typeface="Comic Sans MS" pitchFamily="66" charset="0"/>
              </a:rPr>
              <a:t>Экзаменационный стресс</a:t>
            </a:r>
            <a:endParaRPr lang="ru-RU">
              <a:latin typeface="Comic Sans MS" pitchFamily="66" charset="0"/>
            </a:endParaRP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sz="2400" dirty="0">
                <a:latin typeface="Comic Sans MS" pitchFamily="66" charset="0"/>
              </a:rPr>
              <a:t>Это нормальная реакция вашего организма на</a:t>
            </a:r>
            <a:r>
              <a:rPr lang="ru-RU" sz="2400" dirty="0"/>
              <a:t> </a:t>
            </a:r>
            <a:r>
              <a:rPr lang="ru-RU" sz="2400" dirty="0">
                <a:latin typeface="Comic Sans MS" pitchFamily="66" charset="0"/>
              </a:rPr>
              <a:t>ненормальные обстоятельства.</a:t>
            </a:r>
          </a:p>
          <a:p>
            <a:pPr algn="ctr"/>
            <a:r>
              <a:rPr lang="ru-RU" sz="2400" b="1" dirty="0">
                <a:solidFill>
                  <a:srgbClr val="FF66CC"/>
                </a:solidFill>
                <a:latin typeface="Comic Sans MS" pitchFamily="66" charset="0"/>
              </a:rPr>
              <a:t>Признаки</a:t>
            </a:r>
            <a:r>
              <a:rPr lang="ru-RU" sz="2400" dirty="0">
                <a:solidFill>
                  <a:srgbClr val="FF66CC"/>
                </a:solidFill>
                <a:latin typeface="Comic Sans MS" pitchFamily="66" charset="0"/>
              </a:rPr>
              <a:t>:</a:t>
            </a:r>
            <a:r>
              <a:rPr lang="ru-RU" sz="2400" dirty="0">
                <a:latin typeface="Comic Sans MS" pitchFamily="66" charset="0"/>
              </a:rPr>
              <a:t> ощущение абсолютной пустоты в голове, панический страх, бессонница, дрожь в коленках, отсутствие аппетита, нервные спазмы, стойкая ненависть к школе и всему, что с нею связано.</a:t>
            </a:r>
          </a:p>
          <a:p>
            <a:pPr algn="ctr"/>
            <a:r>
              <a:rPr lang="ru-RU" sz="2400" b="1" dirty="0">
                <a:solidFill>
                  <a:srgbClr val="FF66CC"/>
                </a:solidFill>
                <a:latin typeface="Comic Sans MS" pitchFamily="66" charset="0"/>
              </a:rPr>
              <a:t>Мудрый совет</a:t>
            </a:r>
            <a:r>
              <a:rPr lang="ru-RU" sz="2400" dirty="0">
                <a:latin typeface="Comic Sans MS" pitchFamily="66" charset="0"/>
              </a:rPr>
              <a:t>: Если делать то, что вы ненавидите, можно серьезно заболеть. Вам нужно любить  то, что вы делаете. </a:t>
            </a:r>
            <a:r>
              <a:rPr lang="ru-RU" b="1" dirty="0">
                <a:solidFill>
                  <a:srgbClr val="FF66CC"/>
                </a:solidFill>
                <a:latin typeface="Comic Sans MS" pitchFamily="66" charset="0"/>
              </a:rPr>
              <a:t>Любите экзамены!</a:t>
            </a:r>
            <a:endParaRPr lang="ru-RU" b="1" dirty="0">
              <a:solidFill>
                <a:srgbClr val="FF66CC"/>
              </a:solidFill>
            </a:endParaRPr>
          </a:p>
        </p:txBody>
      </p:sp>
      <p:sp>
        <p:nvSpPr>
          <p:cNvPr id="14340" name="AutoShape 4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200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75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b="1">
                <a:latin typeface="Comic Sans MS" pitchFamily="66" charset="0"/>
              </a:rPr>
              <a:t>Как повысить производительность</a:t>
            </a:r>
            <a:r>
              <a:rPr lang="ru-RU" b="1">
                <a:latin typeface="Comic Sans MS" pitchFamily="66" charset="0"/>
              </a:rPr>
              <a:t> </a:t>
            </a:r>
            <a:r>
              <a:rPr lang="ru-RU" sz="3200" b="1">
                <a:latin typeface="Comic Sans MS" pitchFamily="66" charset="0"/>
              </a:rPr>
              <a:t>умственного труда.</a:t>
            </a:r>
            <a:endParaRPr lang="ru-RU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3048000" y="1676400"/>
            <a:ext cx="5638800" cy="4267200"/>
          </a:xfrm>
        </p:spPr>
        <p:txBody>
          <a:bodyPr/>
          <a:lstStyle/>
          <a:p>
            <a:r>
              <a:rPr lang="ru-RU" sz="2000">
                <a:latin typeface="Comic Sans MS" pitchFamily="66" charset="0"/>
              </a:rPr>
              <a:t>Не переусердствуйте в занятиях.</a:t>
            </a:r>
          </a:p>
          <a:p>
            <a:r>
              <a:rPr lang="ru-RU" sz="2000">
                <a:latin typeface="Comic Sans MS" pitchFamily="66" charset="0"/>
              </a:rPr>
              <a:t>Зазубривание интегралов и стихотворений нужно чередовать с полезной хозяйственной деятельностью: стиркой парадного галстука, выгуливанием собачки или хотя бы хомячка. В конце концов разгребите в  своём письменном столе, вдруг найдёте  что-нибудь полезное.</a:t>
            </a:r>
          </a:p>
          <a:p>
            <a:r>
              <a:rPr lang="ru-RU" sz="2400">
                <a:latin typeface="Comic Sans MS" pitchFamily="66" charset="0"/>
              </a:rPr>
              <a:t>1 правило</a:t>
            </a:r>
            <a:r>
              <a:rPr lang="ru-RU" sz="2000">
                <a:latin typeface="Comic Sans MS" pitchFamily="66" charset="0"/>
              </a:rPr>
              <a:t>. </a:t>
            </a:r>
            <a:r>
              <a:rPr lang="ru-RU" sz="2400">
                <a:latin typeface="Comic Sans MS" pitchFamily="66" charset="0"/>
              </a:rPr>
              <a:t>Чередуйте умственный труд</a:t>
            </a:r>
            <a:r>
              <a:rPr lang="ru-RU" sz="2000">
                <a:latin typeface="Comic Sans MS" pitchFamily="66" charset="0"/>
              </a:rPr>
              <a:t> </a:t>
            </a:r>
            <a:r>
              <a:rPr lang="ru-RU" sz="2400">
                <a:latin typeface="Comic Sans MS" pitchFamily="66" charset="0"/>
              </a:rPr>
              <a:t>с небольшой физической</a:t>
            </a:r>
            <a:r>
              <a:rPr lang="ru-RU" sz="2000">
                <a:latin typeface="Comic Sans MS" pitchFamily="66" charset="0"/>
              </a:rPr>
              <a:t> </a:t>
            </a:r>
            <a:r>
              <a:rPr lang="ru-RU" sz="2400">
                <a:latin typeface="Comic Sans MS" pitchFamily="66" charset="0"/>
              </a:rPr>
              <a:t>нагрузкой</a:t>
            </a:r>
            <a:r>
              <a:rPr lang="ru-RU" sz="2000">
                <a:latin typeface="Comic Sans MS" pitchFamily="66" charset="0"/>
              </a:rPr>
              <a:t>.</a:t>
            </a:r>
          </a:p>
        </p:txBody>
      </p:sp>
      <p:sp>
        <p:nvSpPr>
          <p:cNvPr id="15365" name="AutoShape 5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5366" name="Picture 6" descr="D:\5000 изображений\Educational Cartoons\PILE1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76400"/>
            <a:ext cx="2716213" cy="223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368" name="Picture 8" descr="D:\5000 изображений\Sports Cartoons\AEROB2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22987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latin typeface="Comic Sans MS" pitchFamily="66" charset="0"/>
              </a:rPr>
              <a:t>Как запомнить большое</a:t>
            </a:r>
            <a:r>
              <a:rPr lang="ru-RU" sz="3600"/>
              <a:t> </a:t>
            </a:r>
            <a:r>
              <a:rPr lang="ru-RU" sz="3600">
                <a:latin typeface="Comic Sans MS" pitchFamily="66" charset="0"/>
              </a:rPr>
              <a:t>количество материала</a:t>
            </a: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828800"/>
            <a:ext cx="5334000" cy="411480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sz="1800">
                <a:latin typeface="Comic Sans MS" pitchFamily="66" charset="0"/>
              </a:rPr>
              <a:t>Повторяй материал по вопросам, проверь, правильно ли ты запомнил даты, основные факты и т.п.</a:t>
            </a:r>
          </a:p>
          <a:p>
            <a:r>
              <a:rPr lang="ru-RU" sz="1800">
                <a:latin typeface="Comic Sans MS" pitchFamily="66" charset="0"/>
              </a:rPr>
              <a:t>Помни: распределенное заучивание лучше концентрированного. Лучше учить с перерывами, чем подряд, лучше понемногу, чем сразу.</a:t>
            </a:r>
          </a:p>
          <a:p>
            <a:r>
              <a:rPr lang="ru-RU" sz="1800">
                <a:latin typeface="Comic Sans MS" pitchFamily="66" charset="0"/>
              </a:rPr>
              <a:t>Не забывай про «бомбы» - это хороший способ подготовки к экзамену (но не сдачи его).</a:t>
            </a:r>
          </a:p>
          <a:p>
            <a:r>
              <a:rPr lang="ru-RU" sz="2000" b="1">
                <a:latin typeface="Comic Sans MS" pitchFamily="66" charset="0"/>
              </a:rPr>
              <a:t>2 правило: составляй краткий план ответа отдельно на каждый вопрос на маленьком листочке. В последний день  просмотри все листочки с записями.</a:t>
            </a:r>
          </a:p>
        </p:txBody>
      </p:sp>
      <p:graphicFrame>
        <p:nvGraphicFramePr>
          <p:cNvPr id="16388" name="Object 4"/>
          <p:cNvGraphicFramePr>
            <a:graphicFrameLocks noGrp="1" noChangeAspect="1"/>
          </p:cNvGraphicFramePr>
          <p:nvPr>
            <p:ph type="clipArt" sz="half" idx="2"/>
          </p:nvPr>
        </p:nvGraphicFramePr>
        <p:xfrm>
          <a:off x="6629400" y="2057400"/>
          <a:ext cx="2057400" cy="373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Clip" r:id="rId3" imgW="1728720" imgH="3252600" progId="MS_ClipArt_Gallery.2">
                  <p:embed/>
                </p:oleObj>
              </mc:Choice>
              <mc:Fallback>
                <p:oleObj name="Clip" r:id="rId3" imgW="1728720" imgH="3252600" progId="MS_ClipArt_Gallery.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29400" y="2057400"/>
                        <a:ext cx="2057400" cy="3733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91" name="AutoShape 7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>
                <a:latin typeface="Comic Sans MS" pitchFamily="66" charset="0"/>
              </a:rPr>
              <a:t>Как правильно распределять время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343400" y="1828800"/>
            <a:ext cx="4419600" cy="4114800"/>
          </a:xfrm>
        </p:spPr>
        <p:txBody>
          <a:bodyPr/>
          <a:lstStyle/>
          <a:p>
            <a:r>
              <a:rPr lang="ru-RU" sz="1600">
                <a:latin typeface="Comic Sans MS" pitchFamily="66" charset="0"/>
              </a:rPr>
              <a:t>Раздели день на три части:</a:t>
            </a:r>
          </a:p>
          <a:p>
            <a:pPr>
              <a:buFont typeface="Monotype Sorts" pitchFamily="2" charset="2"/>
              <a:buNone/>
            </a:pPr>
            <a:r>
              <a:rPr lang="ru-RU" sz="1600">
                <a:latin typeface="Comic Sans MS" pitchFamily="66" charset="0"/>
              </a:rPr>
              <a:t>- готовься к экзаменам 8 часов в день;</a:t>
            </a:r>
          </a:p>
          <a:p>
            <a:pPr>
              <a:buFont typeface="Monotype Sorts" pitchFamily="2" charset="2"/>
              <a:buNone/>
            </a:pPr>
            <a:r>
              <a:rPr lang="ru-RU" sz="1600">
                <a:latin typeface="Comic Sans MS" pitchFamily="66" charset="0"/>
              </a:rPr>
              <a:t>- занимайся спортом, гуляй на свежем воздухе.Пусть тебя не мучает совесть -это нужно твоей голове.</a:t>
            </a:r>
          </a:p>
          <a:p>
            <a:pPr>
              <a:buFont typeface="Monotype Sorts" pitchFamily="2" charset="2"/>
              <a:buNone/>
            </a:pPr>
            <a:r>
              <a:rPr lang="ru-RU" sz="1600">
                <a:latin typeface="Comic Sans MS" pitchFamily="66" charset="0"/>
              </a:rPr>
              <a:t>- и не забудь про сон - спи не менее 8 часов, во сне человек не запоминает, но и не забывает.</a:t>
            </a:r>
          </a:p>
          <a:p>
            <a:r>
              <a:rPr lang="ru-RU" sz="1600">
                <a:latin typeface="Comic Sans MS" pitchFamily="66" charset="0"/>
              </a:rPr>
              <a:t>И еще: на время экзаменов телевизор - твой враг! Сведи до минимума общение с ним.</a:t>
            </a:r>
            <a:endParaRPr lang="ru-RU" sz="1600"/>
          </a:p>
          <a:p>
            <a:r>
              <a:rPr lang="ru-RU" sz="2000" b="1">
                <a:latin typeface="Comic Sans MS" pitchFamily="66" charset="0"/>
              </a:rPr>
              <a:t>3 правило: планируй свое время - в последний день все не выучишь!</a:t>
            </a:r>
          </a:p>
        </p:txBody>
      </p:sp>
      <p:sp>
        <p:nvSpPr>
          <p:cNvPr id="18438" name="AutoShape 6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8440" name="Picture 8" descr="D:\5000 изображений\Cartoon Objects &amp; Zips\COBJ051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429000"/>
            <a:ext cx="3962400" cy="264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772400" cy="533400"/>
          </a:xfrm>
        </p:spPr>
        <p:txBody>
          <a:bodyPr/>
          <a:lstStyle/>
          <a:p>
            <a:r>
              <a:rPr lang="ru-RU">
                <a:latin typeface="Comic Sans MS" pitchFamily="66" charset="0"/>
              </a:rPr>
              <a:t>Перед экзаменом</a:t>
            </a:r>
            <a:endParaRPr lang="ru-RU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752600"/>
            <a:ext cx="4953000" cy="44958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sz="1800">
                <a:latin typeface="Comic Sans MS" pitchFamily="66" charset="0"/>
              </a:rPr>
              <a:t>Если тебе срочно нужно привести свою голову в порядок попробуй сделать следующее:</a:t>
            </a:r>
          </a:p>
          <a:p>
            <a:r>
              <a:rPr lang="ru-RU" sz="1800">
                <a:latin typeface="Comic Sans MS" pitchFamily="66" charset="0"/>
              </a:rPr>
              <a:t>1. Помассируй хорошенько кончик своего носа - это активизирует клетки головного мозга.</a:t>
            </a:r>
          </a:p>
          <a:p>
            <a:pPr>
              <a:buFont typeface="Monotype Sorts" pitchFamily="2" charset="2"/>
              <a:buNone/>
            </a:pPr>
            <a:r>
              <a:rPr lang="ru-RU" sz="1800">
                <a:latin typeface="Comic Sans MS" pitchFamily="66" charset="0"/>
              </a:rPr>
              <a:t>2. Хорошенько разотри мочки ушей, пока они не станут горячими.</a:t>
            </a:r>
          </a:p>
          <a:p>
            <a:pPr>
              <a:buFont typeface="Monotype Sorts" pitchFamily="2" charset="2"/>
              <a:buNone/>
            </a:pPr>
            <a:r>
              <a:rPr lang="ru-RU" sz="1800">
                <a:latin typeface="Comic Sans MS" pitchFamily="66" charset="0"/>
              </a:rPr>
              <a:t>3. Сладко - сладко зевни. Не халтурь. Это упражнение улучшает кровоснабжение головного мозга и повышает в его клетках содержание кислорода.</a:t>
            </a:r>
          </a:p>
          <a:p>
            <a:pPr>
              <a:buFont typeface="Monotype Sorts" pitchFamily="2" charset="2"/>
              <a:buNone/>
            </a:pPr>
            <a:r>
              <a:rPr lang="ru-RU" sz="1800">
                <a:latin typeface="Comic Sans MS" pitchFamily="66" charset="0"/>
              </a:rPr>
              <a:t>4. Ляг на пол, подними ноги вверх,  закинь их за голову. Оставайся в таком положении несколько минут. </a:t>
            </a:r>
          </a:p>
          <a:p>
            <a:pPr>
              <a:buFont typeface="Monotype Sorts" pitchFamily="2" charset="2"/>
              <a:buNone/>
            </a:pPr>
            <a:r>
              <a:rPr lang="ru-RU" sz="1800" b="1">
                <a:latin typeface="Comic Sans MS" pitchFamily="66" charset="0"/>
              </a:rPr>
              <a:t>Все. Вставай и ни пуха тебе, ни пера.</a:t>
            </a:r>
          </a:p>
        </p:txBody>
      </p:sp>
      <p:sp>
        <p:nvSpPr>
          <p:cNvPr id="19463" name="AutoShape 7">
            <a:hlinkClick r:id="rId2" action="ppaction://hlinksldjump"/>
          </p:cNvPr>
          <p:cNvSpPr>
            <a:spLocks noChangeArrowheads="1"/>
          </p:cNvSpPr>
          <p:nvPr/>
        </p:nvSpPr>
        <p:spPr bwMode="auto">
          <a:xfrm>
            <a:off x="7772400" y="6172200"/>
            <a:ext cx="685800" cy="228600"/>
          </a:xfrm>
          <a:prstGeom prst="flowChartPunchedTap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pic>
        <p:nvPicPr>
          <p:cNvPr id="19464" name="Picture 8" descr="D:\5000 изображений\People Cartoons\GYMNAST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582738"/>
            <a:ext cx="3429000" cy="361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100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3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utoUpdateAnimBg="0"/>
    </p:bldLst>
  </p:timing>
</p:sld>
</file>

<file path=ppt/theme/theme1.xml><?xml version="1.0" encoding="utf-8"?>
<a:theme xmlns:a="http://schemas.openxmlformats.org/drawingml/2006/main" name="Тетрадь">
  <a:themeElements>
    <a:clrScheme name="Тетрадь 1">
      <a:dk1>
        <a:srgbClr val="402000"/>
      </a:dk1>
      <a:lt1>
        <a:srgbClr val="FBFAE2"/>
      </a:lt1>
      <a:dk2>
        <a:srgbClr val="996633"/>
      </a:dk2>
      <a:lt2>
        <a:srgbClr val="A08366"/>
      </a:lt2>
      <a:accent1>
        <a:srgbClr val="CE9964"/>
      </a:accent1>
      <a:accent2>
        <a:srgbClr val="CD3333"/>
      </a:accent2>
      <a:accent3>
        <a:srgbClr val="FDFCEE"/>
      </a:accent3>
      <a:accent4>
        <a:srgbClr val="351A00"/>
      </a:accent4>
      <a:accent5>
        <a:srgbClr val="E3CAB8"/>
      </a:accent5>
      <a:accent6>
        <a:srgbClr val="BA2D2D"/>
      </a:accent6>
      <a:hlink>
        <a:srgbClr val="9A7F32"/>
      </a:hlink>
      <a:folHlink>
        <a:srgbClr val="ECA07A"/>
      </a:folHlink>
    </a:clrScheme>
    <a:fontScheme name="Тетрадь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Тетрадь 1">
        <a:dk1>
          <a:srgbClr val="402000"/>
        </a:dk1>
        <a:lt1>
          <a:srgbClr val="FBFAE2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DFCEE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2">
        <a:dk1>
          <a:srgbClr val="402000"/>
        </a:dk1>
        <a:lt1>
          <a:srgbClr val="FFFFFF"/>
        </a:lt1>
        <a:dk2>
          <a:srgbClr val="996633"/>
        </a:dk2>
        <a:lt2>
          <a:srgbClr val="A08366"/>
        </a:lt2>
        <a:accent1>
          <a:srgbClr val="CE9964"/>
        </a:accent1>
        <a:accent2>
          <a:srgbClr val="CD3333"/>
        </a:accent2>
        <a:accent3>
          <a:srgbClr val="FFFFFF"/>
        </a:accent3>
        <a:accent4>
          <a:srgbClr val="351A00"/>
        </a:accent4>
        <a:accent5>
          <a:srgbClr val="E3CAB8"/>
        </a:accent5>
        <a:accent6>
          <a:srgbClr val="BA2D2D"/>
        </a:accent6>
        <a:hlink>
          <a:srgbClr val="9A7F32"/>
        </a:hlink>
        <a:folHlink>
          <a:srgbClr val="ECA07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традь 4">
        <a:dk1>
          <a:srgbClr val="1C1C1C"/>
        </a:dk1>
        <a:lt1>
          <a:srgbClr val="FFFFFF"/>
        </a:lt1>
        <a:dk2>
          <a:srgbClr val="000066"/>
        </a:dk2>
        <a:lt2>
          <a:srgbClr val="666699"/>
        </a:lt2>
        <a:accent1>
          <a:srgbClr val="FF5050"/>
        </a:accent1>
        <a:accent2>
          <a:srgbClr val="009999"/>
        </a:accent2>
        <a:accent3>
          <a:srgbClr val="FFFFFF"/>
        </a:accent3>
        <a:accent4>
          <a:srgbClr val="161616"/>
        </a:accent4>
        <a:accent5>
          <a:srgbClr val="FFB3B3"/>
        </a:accent5>
        <a:accent6>
          <a:srgbClr val="008A8A"/>
        </a:accent6>
        <a:hlink>
          <a:srgbClr val="3366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Office\Шаблоны\Дизайны презентаций\Тетрадь.pot</Template>
  <TotalTime>1651</TotalTime>
  <Words>1013</Words>
  <Application>Microsoft Office PowerPoint</Application>
  <PresentationFormat>Экран (4:3)</PresentationFormat>
  <Paragraphs>99</Paragraphs>
  <Slides>15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Comic Sans MS</vt:lpstr>
      <vt:lpstr>Monotype Sorts</vt:lpstr>
      <vt:lpstr>Times New Roman</vt:lpstr>
      <vt:lpstr>Тетрадь</vt:lpstr>
      <vt:lpstr>Clip</vt:lpstr>
      <vt:lpstr>Фотография Photo Editor</vt:lpstr>
      <vt:lpstr>Стресс на экзаменах</vt:lpstr>
      <vt:lpstr> Цели и задачи проекта</vt:lpstr>
      <vt:lpstr> </vt:lpstr>
      <vt:lpstr>Содержание:</vt:lpstr>
      <vt:lpstr>Экзаменационный стресс</vt:lpstr>
      <vt:lpstr>Как повысить производительность умственного труда.</vt:lpstr>
      <vt:lpstr>Как запомнить большое количество материала</vt:lpstr>
      <vt:lpstr>Как правильно распределять время</vt:lpstr>
      <vt:lpstr>Перед экзаменом</vt:lpstr>
      <vt:lpstr>Как расположить  к себе экзаменатора</vt:lpstr>
      <vt:lpstr>Как себя успокоить, или об аутотренинге.</vt:lpstr>
      <vt:lpstr>Тесты - это не страшно  (о сдаче ЕГЭ)</vt:lpstr>
      <vt:lpstr>Если вас постигла неудача.</vt:lpstr>
      <vt:lpstr>Как справиться со злостью</vt:lpstr>
      <vt:lpstr>Как снять напряжение после экзамена.</vt:lpstr>
    </vt:vector>
  </TitlesOfParts>
  <Company>Psihol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Стресс на экзаменах</dc:title>
  <dc:creator>Irina</dc:creator>
  <cp:lastModifiedBy>Fizra</cp:lastModifiedBy>
  <cp:revision>24</cp:revision>
  <dcterms:created xsi:type="dcterms:W3CDTF">2003-11-14T07:57:47Z</dcterms:created>
  <dcterms:modified xsi:type="dcterms:W3CDTF">2020-05-18T06:31:02Z</dcterms:modified>
</cp:coreProperties>
</file>