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66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notesViewPr>
    <p:cSldViewPr>
      <p:cViewPr varScale="1">
        <p:scale>
          <a:sx n="43" d="100"/>
          <a:sy n="43" d="100"/>
        </p:scale>
        <p:origin x="-14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0"/>
            <a:r>
              <a:rPr lang="ru-RU" smtClean="0"/>
              <a:t>Второй уровень</a:t>
            </a:r>
          </a:p>
          <a:p>
            <a:pPr lvl="0"/>
            <a:r>
              <a:rPr lang="ru-RU" smtClean="0"/>
              <a:t>Третий уровень</a:t>
            </a:r>
          </a:p>
          <a:p>
            <a:pPr lvl="0"/>
            <a:r>
              <a:rPr lang="ru-RU" smtClean="0"/>
              <a:t>Четвертый уровень</a:t>
            </a:r>
          </a:p>
          <a:p>
            <a:pPr lvl="0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2D444-E703-4AD8-9C0A-6BFAAEE5FA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56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31C0D-16E2-49CB-A3EC-2DE63949F4D2}" type="slidenum">
              <a:rPr lang="ru-RU"/>
              <a:pPr/>
              <a:t>4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1507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1508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1729D36F-6FCD-4C2A-A49E-0765979B18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EE886-5E21-4149-9A2C-C54E5C6B93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3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4D9A-2733-46DA-BD27-714844F558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34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4DDAF4-C15E-4984-818C-778C736264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45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A36A8B-F762-4B80-9B08-DFAE8612E0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3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2EF61-FF91-4926-B00D-1FAE497493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5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19811-0A92-4D6C-BC3E-1AB52A1C48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8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2CE5A-5E8F-4140-8866-BA1C63DB80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41F7C-26BA-4E9E-8EB4-2D1B8460D7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19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9BB13-17C7-48ED-A2BC-C270FABDA4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0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4938D-9773-4C0B-AF93-4D94196B29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2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39E7E-27F0-48E8-AC20-D3FB69E497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7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8B369-575A-4881-9CEC-248695749B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484" name="Picture 4" descr="A:\minispir.GIF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5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B291595A-067F-4B89-B95D-00F84C616C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audio" Target="../media/audio1.wav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audio" Target="../media/audio5.wav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slide" Target="slide4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ru-RU" b="1">
                <a:latin typeface="Comic Sans MS" pitchFamily="66" charset="0"/>
              </a:rPr>
              <a:t>Стресс на экзаменах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981700"/>
            <a:ext cx="6400800" cy="1752600"/>
          </a:xfrm>
        </p:spPr>
        <p:txBody>
          <a:bodyPr/>
          <a:lstStyle/>
          <a:p>
            <a:r>
              <a:rPr lang="ru-RU" b="1">
                <a:solidFill>
                  <a:schemeClr val="tx2"/>
                </a:solidFill>
                <a:latin typeface="Comic Sans MS" pitchFamily="66" charset="0"/>
              </a:rPr>
              <a:t>Советы выпускникам</a:t>
            </a:r>
            <a:endParaRPr lang="ru-RU"/>
          </a:p>
        </p:txBody>
      </p:sp>
      <p:pic>
        <p:nvPicPr>
          <p:cNvPr id="2053" name="Picture 5" descr="D:\Public\Егорова\ekzam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274002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838200"/>
          </a:xfrm>
        </p:spPr>
        <p:txBody>
          <a:bodyPr/>
          <a:lstStyle/>
          <a:p>
            <a:r>
              <a:rPr lang="ru-RU" sz="3600">
                <a:latin typeface="Comic Sans MS" pitchFamily="66" charset="0"/>
              </a:rPr>
              <a:t>Как расположить  к себе экзаменатора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dirty="0">
                <a:latin typeface="Comic Sans MS" pitchFamily="66" charset="0"/>
              </a:rPr>
              <a:t>Помните правило: встречают по одежке. Поэтому лучше всего одеться прилично, неброско, чтобы не отвлекать внимание </a:t>
            </a:r>
            <a:r>
              <a:rPr lang="ru-RU" sz="2000" dirty="0" smtClean="0">
                <a:latin typeface="Comic Sans MS" pitchFamily="66" charset="0"/>
              </a:rPr>
              <a:t>на </a:t>
            </a:r>
            <a:r>
              <a:rPr lang="ru-RU" sz="2000" dirty="0">
                <a:latin typeface="Comic Sans MS" pitchFamily="66" charset="0"/>
              </a:rPr>
              <a:t>глубокое декольте или разорванные на коленках джинсы. </a:t>
            </a:r>
            <a:r>
              <a:rPr lang="ru-RU" sz="2000" dirty="0" err="1" smtClean="0">
                <a:latin typeface="Comic Sans MS" pitchFamily="66" charset="0"/>
              </a:rPr>
              <a:t>Балахонистые</a:t>
            </a:r>
            <a:r>
              <a:rPr lang="ru-RU" sz="2000" dirty="0" smtClean="0">
                <a:latin typeface="Comic Sans MS" pitchFamily="66" charset="0"/>
              </a:rPr>
              <a:t> вещи, многослойная одежда привлекает к тебе внимание. Учителя подумают, что ты прячешь телефон или шпаргалки.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828800"/>
            <a:ext cx="3962400" cy="4114800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Не привлекай внимание!</a:t>
            </a:r>
          </a:p>
          <a:p>
            <a:r>
              <a:rPr lang="ru-RU" dirty="0" smtClean="0">
                <a:latin typeface="Comic Sans MS" pitchFamily="66" charset="0"/>
              </a:rPr>
              <a:t>Используй деловой стиль!</a:t>
            </a:r>
          </a:p>
          <a:p>
            <a:r>
              <a:rPr lang="ru-RU" dirty="0" smtClean="0">
                <a:latin typeface="Comic Sans MS" pitchFamily="66" charset="0"/>
              </a:rPr>
              <a:t>Не </a:t>
            </a:r>
            <a:r>
              <a:rPr lang="ru-RU" dirty="0">
                <a:latin typeface="Comic Sans MS" pitchFamily="66" charset="0"/>
              </a:rPr>
              <a:t>рискуй!</a:t>
            </a: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6" descr="D:\5000 изображений\People Cartoons\WMNTURK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575" y="0"/>
            <a:ext cx="1054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ru-RU" sz="3600">
                <a:latin typeface="Comic Sans MS" pitchFamily="66" charset="0"/>
              </a:rPr>
              <a:t>Как себя успокоить, или об аутотренинге.</a:t>
            </a:r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76400"/>
            <a:ext cx="3810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600" dirty="0">
                <a:latin typeface="Comic Sans MS" pitchFamily="66" charset="0"/>
              </a:rPr>
              <a:t>И вот ты </a:t>
            </a:r>
            <a:r>
              <a:rPr lang="ru-RU" sz="1600" dirty="0" smtClean="0">
                <a:latin typeface="Comic Sans MS" pitchFamily="66" charset="0"/>
              </a:rPr>
              <a:t>получил </a:t>
            </a:r>
            <a:r>
              <a:rPr lang="ru-RU" sz="1600" dirty="0">
                <a:latin typeface="Comic Sans MS" pitchFamily="66" charset="0"/>
              </a:rPr>
              <a:t>свой тест:  сядь удобно, выпрями спину, подумай о том, что у тебя все получиться. Сосредоточься  на словах: « Я спокоен. Я совершенно спокоен.»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latin typeface="Comic Sans MS" pitchFamily="66" charset="0"/>
              </a:rPr>
              <a:t>Выполни дыхательные упражнения для снятия напряжения: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1600" dirty="0">
                <a:latin typeface="Comic Sans MS" pitchFamily="66" charset="0"/>
              </a:rPr>
              <a:t>- расслабься,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1600" dirty="0">
                <a:latin typeface="Comic Sans MS" pitchFamily="66" charset="0"/>
              </a:rPr>
              <a:t>- глубокий вдох через нос (4 - 6 секунд),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600" dirty="0">
                <a:latin typeface="Comic Sans MS" pitchFamily="66" charset="0"/>
              </a:rPr>
              <a:t>задержка дыхания (2 - 3 секунды) </a:t>
            </a:r>
            <a:endParaRPr lang="ru-RU" sz="1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dirty="0">
                <a:latin typeface="Comic Sans MS" pitchFamily="66" charset="0"/>
              </a:rPr>
              <a:t>Соберись с мыслями и           работай.</a:t>
            </a:r>
            <a:endParaRPr lang="ru-RU" sz="1800" dirty="0">
              <a:latin typeface="Comic Sans MS" pitchFamily="66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5607" name="Picture 7" descr="D:\5000 изображений\Practical Jokes\JOKES04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2690813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838200"/>
          </a:xfrm>
        </p:spPr>
        <p:txBody>
          <a:bodyPr/>
          <a:lstStyle/>
          <a:p>
            <a:r>
              <a:rPr lang="ru-RU" sz="3600">
                <a:latin typeface="Comic Sans MS" pitchFamily="66" charset="0"/>
              </a:rPr>
              <a:t>Тесты - это не страшно </a:t>
            </a:r>
            <a:br>
              <a:rPr lang="ru-RU" sz="3600">
                <a:latin typeface="Comic Sans MS" pitchFamily="66" charset="0"/>
              </a:rPr>
            </a:br>
            <a:r>
              <a:rPr lang="ru-RU" sz="3600">
                <a:latin typeface="Comic Sans MS" pitchFamily="66" charset="0"/>
              </a:rPr>
              <a:t>(о сдаче ЕГЭ)</a:t>
            </a: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3810000" cy="4648200"/>
          </a:xfrm>
        </p:spPr>
        <p:txBody>
          <a:bodyPr/>
          <a:lstStyle/>
          <a:p>
            <a:r>
              <a:rPr lang="ru-RU" sz="1800" dirty="0">
                <a:latin typeface="Comic Sans MS" pitchFamily="66" charset="0"/>
              </a:rPr>
              <a:t>Правильно оформляй бланк - это важно.</a:t>
            </a:r>
          </a:p>
          <a:p>
            <a:r>
              <a:rPr lang="ru-RU" sz="1800" dirty="0">
                <a:latin typeface="Comic Sans MS" pitchFamily="66" charset="0"/>
              </a:rPr>
              <a:t>Прочти и пойми задание, прежде чем начать его выполнять.</a:t>
            </a:r>
          </a:p>
          <a:p>
            <a:r>
              <a:rPr lang="ru-RU" sz="1800" dirty="0">
                <a:latin typeface="Comic Sans MS" pitchFamily="66" charset="0"/>
              </a:rPr>
              <a:t>Начинай выполнять задания с тех вопросов, в ответах на которые ты уверен. Тогда ты успокоишься и войдешь в рабочий ритм.</a:t>
            </a:r>
          </a:p>
          <a:p>
            <a:r>
              <a:rPr lang="ru-RU" sz="1800" dirty="0">
                <a:latin typeface="Comic Sans MS" pitchFamily="66" charset="0"/>
              </a:rPr>
              <a:t>Когда ты приступаешь к новому заданию, забудь все, что было в предыдущем, -  как правило, задания в тестах не связаны друг с другом.</a:t>
            </a:r>
          </a:p>
          <a:p>
            <a:endParaRPr lang="ru-RU" sz="18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038600" cy="4648200"/>
          </a:xfrm>
        </p:spPr>
        <p:txBody>
          <a:bodyPr/>
          <a:lstStyle/>
          <a:p>
            <a:r>
              <a:rPr lang="ru-RU" sz="1800" dirty="0">
                <a:latin typeface="Comic Sans MS" pitchFamily="66" charset="0"/>
              </a:rPr>
              <a:t>Действуй методом исключения. Последовательно исключай те ответы, которые явно не подходят.</a:t>
            </a:r>
          </a:p>
          <a:p>
            <a:r>
              <a:rPr lang="ru-RU" sz="1800" dirty="0">
                <a:latin typeface="Comic Sans MS" pitchFamily="66" charset="0"/>
              </a:rPr>
              <a:t>Если ты сомневаешься в правильности ответа и  тебе сложно сделать выбор, то доверься своей интуиции!</a:t>
            </a:r>
          </a:p>
          <a:p>
            <a:r>
              <a:rPr lang="ru-RU" sz="1800" dirty="0">
                <a:latin typeface="Comic Sans MS" pitchFamily="66" charset="0"/>
              </a:rPr>
              <a:t>Стремись выполнить все задания, но помни, что на практике это нереально. Ведь тестовые задания рассчитаны на максимальный уровень трудности, а для хорошей оценки достаточно одолеть 70% заданий.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ru-RU" sz="3600">
                <a:latin typeface="Comic Sans MS" pitchFamily="66" charset="0"/>
              </a:rPr>
              <a:t>Если вас постигла неудача.</a:t>
            </a: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24000"/>
            <a:ext cx="5257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dirty="0">
                <a:latin typeface="Comic Sans MS" pitchFamily="66" charset="0"/>
              </a:rPr>
              <a:t>Вам не повезло </a:t>
            </a:r>
            <a:r>
              <a:rPr lang="ru-RU" sz="1800" dirty="0" smtClean="0">
                <a:latin typeface="Comic Sans MS" pitchFamily="66" charset="0"/>
              </a:rPr>
              <a:t>– эти вопросы явно слишком трудны! </a:t>
            </a:r>
            <a:endParaRPr lang="ru-RU" sz="1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1800" dirty="0">
                <a:latin typeface="Comic Sans MS" pitchFamily="66" charset="0"/>
              </a:rPr>
              <a:t>1. </a:t>
            </a:r>
            <a:r>
              <a:rPr lang="ru-RU" sz="1800" dirty="0" smtClean="0">
                <a:latin typeface="Comic Sans MS" pitchFamily="66" charset="0"/>
              </a:rPr>
              <a:t>Что </a:t>
            </a:r>
            <a:r>
              <a:rPr lang="ru-RU" sz="1800" dirty="0">
                <a:latin typeface="Comic Sans MS" pitchFamily="66" charset="0"/>
              </a:rPr>
              <a:t>бы ни случилось, помните, безвыходных ситуаций не бывает. В любом случае, это не вопрос жизни и смерти.</a:t>
            </a:r>
          </a:p>
          <a:p>
            <a:pPr>
              <a:lnSpc>
                <a:spcPct val="90000"/>
              </a:lnSpc>
            </a:pPr>
            <a:r>
              <a:rPr lang="ru-RU" sz="1800" dirty="0">
                <a:latin typeface="Comic Sans MS" pitchFamily="66" charset="0"/>
              </a:rPr>
              <a:t>Не забывай: «Любая неудача временна, из любого тупика есть выход</a:t>
            </a:r>
            <a:r>
              <a:rPr lang="ru-RU" sz="1800" dirty="0" smtClean="0">
                <a:latin typeface="Comic Sans MS" pitchFamily="66" charset="0"/>
              </a:rPr>
              <a:t>!»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 smtClean="0">
                <a:latin typeface="Comic Sans MS" pitchFamily="66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 smtClean="0">
                <a:latin typeface="Comic Sans MS" pitchFamily="66" charset="0"/>
              </a:rPr>
              <a:t>2. Будь внимателен!  Не беспокойся! Соберись!</a:t>
            </a:r>
          </a:p>
          <a:p>
            <a:pPr marL="0" indent="0">
              <a:lnSpc>
                <a:spcPct val="90000"/>
              </a:lnSpc>
              <a:buNone/>
            </a:pPr>
            <a:endParaRPr lang="ru-RU" sz="1800" dirty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 smtClean="0">
                <a:latin typeface="Comic Sans MS" pitchFamily="66" charset="0"/>
              </a:rPr>
              <a:t>3. Поищи задания, которые ты можешь выполнить и смело берись за работу!</a:t>
            </a:r>
          </a:p>
          <a:p>
            <a:pPr marL="0" indent="0">
              <a:lnSpc>
                <a:spcPct val="90000"/>
              </a:lnSpc>
              <a:buNone/>
            </a:pPr>
            <a:endParaRPr lang="ru-RU" sz="1800" dirty="0">
              <a:latin typeface="Comic Sans MS" pitchFamily="66" charset="0"/>
            </a:endParaRPr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324600" y="3429000"/>
          <a:ext cx="2438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Clip" r:id="rId4" imgW="4016520" imgH="3945240" progId="MS_ClipArt_Gallery.2">
                  <p:embed/>
                </p:oleObj>
              </mc:Choice>
              <mc:Fallback>
                <p:oleObj name="Clip" r:id="rId4" imgW="4016520" imgH="39452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429000"/>
                        <a:ext cx="24384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ru-RU" sz="3600">
                <a:latin typeface="Comic Sans MS" pitchFamily="66" charset="0"/>
              </a:rPr>
              <a:t>Как справиться со злостью</a:t>
            </a: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4191000" cy="4191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   </a:t>
            </a:r>
            <a:r>
              <a:rPr lang="ru-RU" sz="2000" b="1" dirty="0" smtClean="0">
                <a:latin typeface="Comic Sans MS" pitchFamily="66" charset="0"/>
              </a:rPr>
              <a:t>Если вас настигла злость!</a:t>
            </a:r>
          </a:p>
          <a:p>
            <a:r>
              <a:rPr lang="ru-RU" sz="2000" dirty="0" smtClean="0">
                <a:latin typeface="Comic Sans MS" pitchFamily="66" charset="0"/>
              </a:rPr>
              <a:t>Уединитесь</a:t>
            </a:r>
            <a:r>
              <a:rPr lang="ru-RU" sz="2000" dirty="0">
                <a:latin typeface="Comic Sans MS" pitchFamily="66" charset="0"/>
              </a:rPr>
              <a:t>, поколотите подушку или энергично выжимайте сухое полотенце. Дополните это соответствующими зрительными образами.</a:t>
            </a:r>
          </a:p>
          <a:p>
            <a:r>
              <a:rPr lang="ru-RU" sz="2000" dirty="0">
                <a:latin typeface="Comic Sans MS" pitchFamily="66" charset="0"/>
              </a:rPr>
              <a:t>Производите любые спонтанные звуки, </a:t>
            </a:r>
            <a:r>
              <a:rPr lang="ru-RU" sz="2000" dirty="0" smtClean="0">
                <a:latin typeface="Comic Sans MS" pitchFamily="66" charset="0"/>
              </a:rPr>
              <a:t>как-то</a:t>
            </a:r>
            <a:r>
              <a:rPr lang="ru-RU" sz="2000" dirty="0">
                <a:latin typeface="Comic Sans MS" pitchFamily="66" charset="0"/>
              </a:rPr>
              <a:t>:</a:t>
            </a:r>
          </a:p>
          <a:p>
            <a:pPr>
              <a:buFont typeface="Monotype Sorts" pitchFamily="2" charset="2"/>
              <a:buNone/>
            </a:pPr>
            <a:r>
              <a:rPr lang="ru-RU" sz="2000" dirty="0">
                <a:latin typeface="Comic Sans MS" pitchFamily="66" charset="0"/>
              </a:rPr>
              <a:t>- пожарная сирена («И-и-и»);</a:t>
            </a:r>
          </a:p>
          <a:p>
            <a:pPr>
              <a:buFont typeface="Monotype Sorts" pitchFamily="2" charset="2"/>
              <a:buNone/>
            </a:pPr>
            <a:r>
              <a:rPr lang="ru-RU" sz="2000" dirty="0">
                <a:latin typeface="Comic Sans MS" pitchFamily="66" charset="0"/>
              </a:rPr>
              <a:t>- крик одинокого слона (У-у-у»);</a:t>
            </a:r>
          </a:p>
          <a:p>
            <a:pPr>
              <a:buFont typeface="Monotype Sorts" pitchFamily="2" charset="2"/>
              <a:buNone/>
            </a:pPr>
            <a:r>
              <a:rPr lang="ru-RU" sz="2000" dirty="0">
                <a:latin typeface="Comic Sans MS" pitchFamily="66" charset="0"/>
              </a:rPr>
              <a:t>- громко пропойте любимую песню. </a:t>
            </a:r>
            <a:endParaRPr lang="ru-RU" sz="2000" dirty="0"/>
          </a:p>
        </p:txBody>
      </p:sp>
      <p:pic>
        <p:nvPicPr>
          <p:cNvPr id="29702" name="Picture 6" descr="D:\5000 изображений\Animal Cartoons\ELEPHN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706813" cy="28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762000"/>
          </a:xfrm>
        </p:spPr>
        <p:txBody>
          <a:bodyPr/>
          <a:lstStyle/>
          <a:p>
            <a:r>
              <a:rPr lang="ru-RU" sz="3600">
                <a:latin typeface="Comic Sans MS" pitchFamily="66" charset="0"/>
              </a:rPr>
              <a:t>Как снять напряжение после экзамена.</a:t>
            </a: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524000"/>
            <a:ext cx="3810000" cy="4419600"/>
          </a:xfrm>
        </p:spPr>
        <p:txBody>
          <a:bodyPr/>
          <a:lstStyle/>
          <a:p>
            <a:r>
              <a:rPr lang="ru-RU" sz="2000" dirty="0">
                <a:latin typeface="Comic Sans MS" pitchFamily="66" charset="0"/>
              </a:rPr>
              <a:t>Сейчас вы заслужили отдых. Если вы - человек активный лучше всего отправляйтесь на </a:t>
            </a:r>
            <a:r>
              <a:rPr lang="ru-RU" sz="2000" dirty="0" smtClean="0">
                <a:latin typeface="Comic Sans MS" pitchFamily="66" charset="0"/>
              </a:rPr>
              <a:t>пробежку. </a:t>
            </a:r>
            <a:r>
              <a:rPr lang="ru-RU" sz="2000" dirty="0">
                <a:latin typeface="Comic Sans MS" pitchFamily="66" charset="0"/>
              </a:rPr>
              <a:t>Физическая нагрузка уничтожит  разрушительные токсины.</a:t>
            </a:r>
          </a:p>
          <a:p>
            <a:r>
              <a:rPr lang="ru-RU" sz="2000" dirty="0">
                <a:latin typeface="Comic Sans MS" pitchFamily="66" charset="0"/>
              </a:rPr>
              <a:t> Если вы по природе созерцатель, полежите на диване, побудьте в тишине, послушайте любимую музыку или </a:t>
            </a:r>
            <a:r>
              <a:rPr lang="ru-RU" sz="2000" dirty="0" smtClean="0">
                <a:latin typeface="Comic Sans MS" pitchFamily="66" charset="0"/>
              </a:rPr>
              <a:t>погуляйте.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28677" name="Picture 5" descr="D:\ANIMGIF\WHIMSIES\HOUSEHOLD\COUNCILLING2-TRANSP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28194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D:\ANIMGIF\WHIMSIES\HOUSEHOLD\HOME-TRANS000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4114800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681" name="Object 9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3505200" y="7924800"/>
          <a:ext cx="3505200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Фотография Photo Editor" r:id="rId5" imgW="2219635" imgH="1590897" progId="MSPhotoEd.3">
                  <p:embed/>
                </p:oleObj>
              </mc:Choice>
              <mc:Fallback>
                <p:oleObj name="Фотография Photo Editor" r:id="rId5" imgW="2219635" imgH="1590897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7924800"/>
                        <a:ext cx="3505200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7" dur="1" fill="hold"/>
                                        <p:tgtEl>
                                          <p:spTgt spid="286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Цели и задачи проекта</a:t>
            </a:r>
          </a:p>
        </p:txBody>
      </p:sp>
      <p:pic>
        <p:nvPicPr>
          <p:cNvPr id="12294" name="Picture 6" descr="D:\5000 изображений\Cartoon Characters\CRCTR44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1524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D:\5000 изображений\Cartoon Characters\CRCTR55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52800"/>
            <a:ext cx="1600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13716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kumimoji="1" lang="ru-RU" sz="4400">
              <a:solidFill>
                <a:schemeClr val="tx2"/>
              </a:solidFill>
            </a:endParaRPr>
          </a:p>
        </p:txBody>
      </p:sp>
      <p:sp>
        <p:nvSpPr>
          <p:cNvPr id="12349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114800"/>
          </a:xfrm>
          <a:noFill/>
          <a:ln/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Цель: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*  </a:t>
            </a:r>
            <a:r>
              <a:rPr lang="en-US" sz="2400">
                <a:latin typeface="Comic Sans MS" pitchFamily="66" charset="0"/>
              </a:rPr>
              <a:t>C</a:t>
            </a:r>
            <a:r>
              <a:rPr lang="ru-RU" sz="2400">
                <a:latin typeface="Comic Sans MS" pitchFamily="66" charset="0"/>
              </a:rPr>
              <a:t>нятие ощущения сверхзначимости экзамена             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Задачи: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                    Обучение навыкам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            * саморегуляции и способам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                       снятия стресса;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             *управления психическими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                 процессами (внимание,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                      мышление, память).                       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400">
                <a:latin typeface="Comic Sans MS" pitchFamily="66" charset="0"/>
              </a:rPr>
              <a:t>                           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ru-RU" sz="240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2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2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2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2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2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2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2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2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2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2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12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12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2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2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12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2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12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12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12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12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12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utoUpdateAnimBg="0"/>
      <p:bldP spid="12346" grpId="0" autoUpdateAnimBg="0"/>
      <p:bldP spid="1234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/>
              <a:t>  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ru-RU" sz="4400">
                <a:solidFill>
                  <a:schemeClr val="tx2"/>
                </a:solidFill>
                <a:latin typeface="Comic Sans MS" pitchFamily="66" charset="0"/>
              </a:rPr>
              <a:t>Актуальность проекта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ru-RU">
                <a:latin typeface="Comic Sans MS" pitchFamily="66" charset="0"/>
              </a:rPr>
              <a:t>Выпускные экзамены – это не шуточное испытание. Переживают все: родители – за детей, педагоги – за учеников, дети – за отметку.</a:t>
            </a:r>
            <a:r>
              <a:rPr kumimoji="1" lang="ru-RU" sz="3600">
                <a:latin typeface="Comic Sans MS" pitchFamily="66" charset="0"/>
              </a:rPr>
              <a:t>  </a:t>
            </a:r>
            <a:r>
              <a:rPr kumimoji="1" lang="ru-RU">
                <a:latin typeface="Comic Sans MS" pitchFamily="66" charset="0"/>
              </a:rPr>
              <a:t>Подростки уходят в свой внутренний мир, не пытаются исправить положение. Надо вовремя помочь старшеклассникам справиться со стрессом.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ru-RU">
                <a:latin typeface="Comic Sans MS" pitchFamily="66" charset="0"/>
              </a:rPr>
              <a:t>Мы предлагаем урок-беседу по профилактике экзаменационного стресса</a:t>
            </a:r>
            <a:r>
              <a:rPr kumimoji="1" lang="ru-RU" sz="3600">
                <a:latin typeface="Comic Sans MS" pitchFamily="66" charset="0"/>
              </a:rPr>
              <a:t>  </a:t>
            </a:r>
            <a:r>
              <a:rPr kumimoji="1" lang="ru-RU">
                <a:latin typeface="Comic Sans MS" pitchFamily="66" charset="0"/>
              </a:rPr>
              <a:t>в 9 – 11 классах</a:t>
            </a:r>
            <a:r>
              <a:rPr kumimoji="1" lang="ru-RU" sz="3600">
                <a:latin typeface="Comic Sans MS" pitchFamily="66" charset="0"/>
              </a:rPr>
              <a:t>,</a:t>
            </a:r>
            <a:r>
              <a:rPr kumimoji="1" lang="ru-RU">
                <a:latin typeface="Comic Sans MS" pitchFamily="66" charset="0"/>
              </a:rPr>
              <a:t> и надеемся, что наши советы помогут вам сохранить здоровье.</a:t>
            </a:r>
            <a:endParaRPr kumimoji="1" lang="ru-RU" sz="360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endParaRPr kumimoji="1" lang="ru-RU">
              <a:latin typeface="Comic Sans MS" pitchFamily="66" charset="0"/>
            </a:endParaRP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7467600" y="304800"/>
          <a:ext cx="8937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Clip" r:id="rId3" imgW="1295640" imgH="3934080" progId="MS_ClipArt_Gallery.2">
                  <p:embed/>
                </p:oleObj>
              </mc:Choice>
              <mc:Fallback>
                <p:oleObj name="Clip" r:id="rId3" imgW="1295640" imgH="393408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4800"/>
                        <a:ext cx="8937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A50021"/>
                </a:solidFill>
                <a:latin typeface="Comic Sans MS" pitchFamily="66" charset="0"/>
              </a:rPr>
              <a:t>Содержание:</a:t>
            </a: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  <a:hlinkClick r:id="rId5" action="ppaction://hlinksldjump"/>
              </a:rPr>
              <a:t>Что такое экзаменационный стресс?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  Как его избежать? 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Как готовиться к экзаменам: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  <a:hlinkClick r:id="rId6" action="ppaction://hlinksldjump"/>
              </a:rPr>
              <a:t>условия поддержания работоспособности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  <a:hlinkClick r:id="rId7" action="ppaction://hlinksldjump"/>
              </a:rPr>
              <a:t>об эффективном запоминании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  <a:hlinkClick r:id="rId8" action="ppaction://hlinksldjump"/>
              </a:rPr>
              <a:t>режим дня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Поведение во время экзаменов: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	- как надо выглядеть, чтобы всем понравиться;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  <a:hlinkClick r:id="rId9" action="ppaction://hlinksldjump"/>
              </a:rPr>
              <a:t>как себя успокоить, или об аутотренинге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  <a:hlinkClick r:id="rId10" action="ppaction://hlinksldjump"/>
              </a:rPr>
              <a:t>как вспомнить даже то, что никогда не знал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  <a:hlinkClick r:id="rId11" action="ppaction://hlinksldjump"/>
              </a:rPr>
              <a:t>как расположить  к себе экзаменатора  во время ответа.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 Способы снятия нервно-психического напряжения после экзамена.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D:\5000 изображений\Cartoon Objects &amp; Zips\COBJ04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429000"/>
            <a:ext cx="167163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Comic Sans MS" pitchFamily="66" charset="0"/>
              </a:rPr>
              <a:t>Экзаменационный стресс</a:t>
            </a:r>
            <a:endParaRPr lang="ru-RU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400" dirty="0">
                <a:latin typeface="Comic Sans MS" pitchFamily="66" charset="0"/>
              </a:rPr>
              <a:t>Это нормальная реакция вашего организма на</a:t>
            </a:r>
            <a:r>
              <a:rPr lang="ru-RU" sz="2400" dirty="0"/>
              <a:t> </a:t>
            </a:r>
            <a:r>
              <a:rPr lang="ru-RU" sz="2400" dirty="0">
                <a:latin typeface="Comic Sans MS" pitchFamily="66" charset="0"/>
              </a:rPr>
              <a:t>ненормальные обстоятельства.</a:t>
            </a:r>
          </a:p>
          <a:p>
            <a:pPr algn="ctr"/>
            <a:r>
              <a:rPr lang="ru-RU" sz="2400" b="1" dirty="0">
                <a:solidFill>
                  <a:srgbClr val="FF66CC"/>
                </a:solidFill>
                <a:latin typeface="Comic Sans MS" pitchFamily="66" charset="0"/>
              </a:rPr>
              <a:t>Признаки</a:t>
            </a:r>
            <a:r>
              <a:rPr lang="ru-RU" sz="2400" dirty="0">
                <a:solidFill>
                  <a:srgbClr val="FF66CC"/>
                </a:solidFill>
                <a:latin typeface="Comic Sans MS" pitchFamily="66" charset="0"/>
              </a:rPr>
              <a:t>:</a:t>
            </a:r>
            <a:r>
              <a:rPr lang="ru-RU" sz="2400" dirty="0">
                <a:latin typeface="Comic Sans MS" pitchFamily="66" charset="0"/>
              </a:rPr>
              <a:t> ощущение абсолютной пустоты в голове, панический страх, бессонница, дрожь в коленках, отсутствие аппетита, нервные спазмы, стойкая ненависть к школе и всему, что с нею связано.</a:t>
            </a:r>
          </a:p>
          <a:p>
            <a:pPr algn="ctr"/>
            <a:r>
              <a:rPr lang="ru-RU" sz="2400" b="1" dirty="0">
                <a:solidFill>
                  <a:srgbClr val="FF66CC"/>
                </a:solidFill>
                <a:latin typeface="Comic Sans MS" pitchFamily="66" charset="0"/>
              </a:rPr>
              <a:t>Мудрый совет</a:t>
            </a:r>
            <a:r>
              <a:rPr lang="ru-RU" sz="2400" dirty="0">
                <a:latin typeface="Comic Sans MS" pitchFamily="66" charset="0"/>
              </a:rPr>
              <a:t>: Если делать то, что вы ненавидите, можно серьезно заболеть. Вам нужно любить  то, что вы делаете. </a:t>
            </a:r>
            <a:r>
              <a:rPr lang="ru-RU" b="1" dirty="0">
                <a:solidFill>
                  <a:srgbClr val="FF66CC"/>
                </a:solidFill>
                <a:latin typeface="Comic Sans MS" pitchFamily="66" charset="0"/>
              </a:rPr>
              <a:t>Любите экзамены!</a:t>
            </a:r>
            <a:endParaRPr lang="ru-RU" b="1" dirty="0">
              <a:solidFill>
                <a:srgbClr val="FF66CC"/>
              </a:solidFill>
            </a:endParaRPr>
          </a:p>
        </p:txBody>
      </p:sp>
      <p:sp>
        <p:nvSpPr>
          <p:cNvPr id="1434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Comic Sans MS" pitchFamily="66" charset="0"/>
              </a:rPr>
              <a:t>Как повысить производительность</a:t>
            </a:r>
            <a:r>
              <a:rPr lang="ru-RU" b="1">
                <a:latin typeface="Comic Sans MS" pitchFamily="66" charset="0"/>
              </a:rPr>
              <a:t> </a:t>
            </a:r>
            <a:r>
              <a:rPr lang="ru-RU" sz="3200" b="1">
                <a:latin typeface="Comic Sans MS" pitchFamily="66" charset="0"/>
              </a:rPr>
              <a:t>умственного труда.</a:t>
            </a: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676400"/>
            <a:ext cx="5638800" cy="4267200"/>
          </a:xfrm>
        </p:spPr>
        <p:txBody>
          <a:bodyPr/>
          <a:lstStyle/>
          <a:p>
            <a:r>
              <a:rPr lang="ru-RU" sz="2000">
                <a:latin typeface="Comic Sans MS" pitchFamily="66" charset="0"/>
              </a:rPr>
              <a:t>Не переусердствуйте в занятиях.</a:t>
            </a:r>
          </a:p>
          <a:p>
            <a:r>
              <a:rPr lang="ru-RU" sz="2000">
                <a:latin typeface="Comic Sans MS" pitchFamily="66" charset="0"/>
              </a:rPr>
              <a:t>Зазубривание интегралов и стихотворений нужно чередовать с полезной хозяйственной деятельностью: стиркой парадного галстука, выгуливанием собачки или хотя бы хомячка. В конце концов разгребите в  своём письменном столе, вдруг найдёте  что-нибудь полезное.</a:t>
            </a:r>
          </a:p>
          <a:p>
            <a:r>
              <a:rPr lang="ru-RU" sz="2400">
                <a:latin typeface="Comic Sans MS" pitchFamily="66" charset="0"/>
              </a:rPr>
              <a:t>1 правило</a:t>
            </a:r>
            <a:r>
              <a:rPr lang="ru-RU" sz="2000">
                <a:latin typeface="Comic Sans MS" pitchFamily="66" charset="0"/>
              </a:rPr>
              <a:t>. </a:t>
            </a:r>
            <a:r>
              <a:rPr lang="ru-RU" sz="2400">
                <a:latin typeface="Comic Sans MS" pitchFamily="66" charset="0"/>
              </a:rPr>
              <a:t>Чередуйте умственный труд</a:t>
            </a:r>
            <a:r>
              <a:rPr lang="ru-RU" sz="2000">
                <a:latin typeface="Comic Sans MS" pitchFamily="66" charset="0"/>
              </a:rPr>
              <a:t> </a:t>
            </a:r>
            <a:r>
              <a:rPr lang="ru-RU" sz="2400">
                <a:latin typeface="Comic Sans MS" pitchFamily="66" charset="0"/>
              </a:rPr>
              <a:t>с небольшой физической</a:t>
            </a:r>
            <a:r>
              <a:rPr lang="ru-RU" sz="2000">
                <a:latin typeface="Comic Sans MS" pitchFamily="66" charset="0"/>
              </a:rPr>
              <a:t> </a:t>
            </a:r>
            <a:r>
              <a:rPr lang="ru-RU" sz="2400">
                <a:latin typeface="Comic Sans MS" pitchFamily="66" charset="0"/>
              </a:rPr>
              <a:t>нагрузкой</a:t>
            </a:r>
            <a:r>
              <a:rPr lang="ru-RU" sz="2000">
                <a:latin typeface="Comic Sans MS" pitchFamily="66" charset="0"/>
              </a:rPr>
              <a:t>.</a:t>
            </a:r>
          </a:p>
        </p:txBody>
      </p:sp>
      <p:sp>
        <p:nvSpPr>
          <p:cNvPr id="1536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66" name="Picture 6" descr="D:\5000 изображений\Educational Cartoons\PILE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2716213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D:\5000 изображений\Sports Cartoons\AEROB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22987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Comic Sans MS" pitchFamily="66" charset="0"/>
              </a:rPr>
              <a:t>Как запомнить большое</a:t>
            </a:r>
            <a:r>
              <a:rPr lang="ru-RU" sz="3600"/>
              <a:t> </a:t>
            </a:r>
            <a:r>
              <a:rPr lang="ru-RU" sz="3600">
                <a:latin typeface="Comic Sans MS" pitchFamily="66" charset="0"/>
              </a:rPr>
              <a:t>количество материала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828800"/>
            <a:ext cx="5334000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800">
                <a:latin typeface="Comic Sans MS" pitchFamily="66" charset="0"/>
              </a:rPr>
              <a:t>Повторяй материал по вопросам, проверь, правильно ли ты запомнил даты, основные факты и т.п.</a:t>
            </a:r>
          </a:p>
          <a:p>
            <a:r>
              <a:rPr lang="ru-RU" sz="1800">
                <a:latin typeface="Comic Sans MS" pitchFamily="66" charset="0"/>
              </a:rPr>
              <a:t>Помни: распределенное заучивание лучше концентрированного. Лучше учить с перерывами, чем подряд, лучше понемногу, чем сразу.</a:t>
            </a:r>
          </a:p>
          <a:p>
            <a:r>
              <a:rPr lang="ru-RU" sz="1800">
                <a:latin typeface="Comic Sans MS" pitchFamily="66" charset="0"/>
              </a:rPr>
              <a:t>Не забывай про «бомбы» - это хороший способ подготовки к экзамену (но не сдачи его).</a:t>
            </a:r>
          </a:p>
          <a:p>
            <a:r>
              <a:rPr lang="ru-RU" sz="2000" b="1">
                <a:latin typeface="Comic Sans MS" pitchFamily="66" charset="0"/>
              </a:rPr>
              <a:t>2 правило: составляй краткий план ответа отдельно на каждый вопрос на маленьком листочке. В последний день  просмотри все листочки с записями.</a:t>
            </a:r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629400" y="2057400"/>
          <a:ext cx="2057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lip" r:id="rId3" imgW="1728720" imgH="3252600" progId="MS_ClipArt_Gallery.2">
                  <p:embed/>
                </p:oleObj>
              </mc:Choice>
              <mc:Fallback>
                <p:oleObj name="Clip" r:id="rId3" imgW="1728720" imgH="3252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057400"/>
                        <a:ext cx="20574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Comic Sans MS" pitchFamily="66" charset="0"/>
              </a:rPr>
              <a:t>Как правильно распределять время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828800"/>
            <a:ext cx="4419600" cy="4114800"/>
          </a:xfrm>
        </p:spPr>
        <p:txBody>
          <a:bodyPr/>
          <a:lstStyle/>
          <a:p>
            <a:r>
              <a:rPr lang="ru-RU" sz="1600">
                <a:latin typeface="Comic Sans MS" pitchFamily="66" charset="0"/>
              </a:rPr>
              <a:t>Раздели день на три части:</a:t>
            </a:r>
          </a:p>
          <a:p>
            <a:pPr>
              <a:buFont typeface="Monotype Sorts" pitchFamily="2" charset="2"/>
              <a:buNone/>
            </a:pPr>
            <a:r>
              <a:rPr lang="ru-RU" sz="1600">
                <a:latin typeface="Comic Sans MS" pitchFamily="66" charset="0"/>
              </a:rPr>
              <a:t>- готовься к экзаменам 8 часов в день;</a:t>
            </a:r>
          </a:p>
          <a:p>
            <a:pPr>
              <a:buFont typeface="Monotype Sorts" pitchFamily="2" charset="2"/>
              <a:buNone/>
            </a:pPr>
            <a:r>
              <a:rPr lang="ru-RU" sz="1600">
                <a:latin typeface="Comic Sans MS" pitchFamily="66" charset="0"/>
              </a:rPr>
              <a:t>- занимайся спортом, гуляй на свежем воздухе.Пусть тебя не мучает совесть -это нужно твоей голове.</a:t>
            </a:r>
          </a:p>
          <a:p>
            <a:pPr>
              <a:buFont typeface="Monotype Sorts" pitchFamily="2" charset="2"/>
              <a:buNone/>
            </a:pPr>
            <a:r>
              <a:rPr lang="ru-RU" sz="1600">
                <a:latin typeface="Comic Sans MS" pitchFamily="66" charset="0"/>
              </a:rPr>
              <a:t>- и не забудь про сон - спи не менее 8 часов, во сне человек не запоминает, но и не забывает.</a:t>
            </a:r>
          </a:p>
          <a:p>
            <a:r>
              <a:rPr lang="ru-RU" sz="1600">
                <a:latin typeface="Comic Sans MS" pitchFamily="66" charset="0"/>
              </a:rPr>
              <a:t>И еще: на время экзаменов телевизор - твой враг! Сведи до минимума общение с ним.</a:t>
            </a:r>
            <a:endParaRPr lang="ru-RU" sz="1600"/>
          </a:p>
          <a:p>
            <a:r>
              <a:rPr lang="ru-RU" sz="2000" b="1">
                <a:latin typeface="Comic Sans MS" pitchFamily="66" charset="0"/>
              </a:rPr>
              <a:t>3 правило: планируй свое время - в последний день все не выучишь!</a:t>
            </a:r>
          </a:p>
        </p:txBody>
      </p:sp>
      <p:sp>
        <p:nvSpPr>
          <p:cNvPr id="1843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8440" name="Picture 8" descr="D:\5000 изображений\Cartoon Objects &amp; Zips\COBJ05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39624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533400"/>
          </a:xfrm>
        </p:spPr>
        <p:txBody>
          <a:bodyPr/>
          <a:lstStyle/>
          <a:p>
            <a:r>
              <a:rPr lang="ru-RU">
                <a:latin typeface="Comic Sans MS" pitchFamily="66" charset="0"/>
              </a:rPr>
              <a:t>Перед экзаменом</a:t>
            </a: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52600"/>
            <a:ext cx="4953000" cy="44958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800">
                <a:latin typeface="Comic Sans MS" pitchFamily="66" charset="0"/>
              </a:rPr>
              <a:t>Если тебе срочно нужно привести свою голову в порядок попробуй сделать следующее:</a:t>
            </a:r>
          </a:p>
          <a:p>
            <a:r>
              <a:rPr lang="ru-RU" sz="1800">
                <a:latin typeface="Comic Sans MS" pitchFamily="66" charset="0"/>
              </a:rPr>
              <a:t>1. Помассируй хорошенько кончик своего носа - это активизирует клетки головного мозга.</a:t>
            </a:r>
          </a:p>
          <a:p>
            <a:pPr>
              <a:buFont typeface="Monotype Sorts" pitchFamily="2" charset="2"/>
              <a:buNone/>
            </a:pPr>
            <a:r>
              <a:rPr lang="ru-RU" sz="1800">
                <a:latin typeface="Comic Sans MS" pitchFamily="66" charset="0"/>
              </a:rPr>
              <a:t>2. Хорошенько разотри мочки ушей, пока они не станут горячими.</a:t>
            </a:r>
          </a:p>
          <a:p>
            <a:pPr>
              <a:buFont typeface="Monotype Sorts" pitchFamily="2" charset="2"/>
              <a:buNone/>
            </a:pPr>
            <a:r>
              <a:rPr lang="ru-RU" sz="1800">
                <a:latin typeface="Comic Sans MS" pitchFamily="66" charset="0"/>
              </a:rPr>
              <a:t>3. Сладко - сладко зевни. Не халтурь. Это упражнение улучшает кровоснабжение головного мозга и повышает в его клетках содержание кислорода.</a:t>
            </a:r>
          </a:p>
          <a:p>
            <a:pPr>
              <a:buFont typeface="Monotype Sorts" pitchFamily="2" charset="2"/>
              <a:buNone/>
            </a:pPr>
            <a:r>
              <a:rPr lang="ru-RU" sz="1800">
                <a:latin typeface="Comic Sans MS" pitchFamily="66" charset="0"/>
              </a:rPr>
              <a:t>4. Ляг на пол, подними ноги вверх,  закинь их за голову. Оставайся в таком положении несколько минут. </a:t>
            </a:r>
          </a:p>
          <a:p>
            <a:pPr>
              <a:buFont typeface="Monotype Sorts" pitchFamily="2" charset="2"/>
              <a:buNone/>
            </a:pPr>
            <a:r>
              <a:rPr lang="ru-RU" sz="1800" b="1">
                <a:latin typeface="Comic Sans MS" pitchFamily="66" charset="0"/>
              </a:rPr>
              <a:t>Все. Вставай и ни пуха тебе, ни пера.</a:t>
            </a:r>
          </a:p>
        </p:txBody>
      </p:sp>
      <p:sp>
        <p:nvSpPr>
          <p:cNvPr id="1946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9464" name="Picture 8" descr="D:\5000 изображений\People Cartoons\GYMNAS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82738"/>
            <a:ext cx="3429000" cy="361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3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1651</TotalTime>
  <Words>1013</Words>
  <Application>Microsoft Office PowerPoint</Application>
  <PresentationFormat>Экран (4:3)</PresentationFormat>
  <Paragraphs>99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Comic Sans MS</vt:lpstr>
      <vt:lpstr>Monotype Sorts</vt:lpstr>
      <vt:lpstr>Times New Roman</vt:lpstr>
      <vt:lpstr>Тетрадь</vt:lpstr>
      <vt:lpstr>Clip</vt:lpstr>
      <vt:lpstr>Фотография Photo Editor</vt:lpstr>
      <vt:lpstr>Стресс на экзаменах</vt:lpstr>
      <vt:lpstr> Цели и задачи проекта</vt:lpstr>
      <vt:lpstr> </vt:lpstr>
      <vt:lpstr>Содержание:</vt:lpstr>
      <vt:lpstr>Экзаменационный стресс</vt:lpstr>
      <vt:lpstr>Как повысить производительность умственного труда.</vt:lpstr>
      <vt:lpstr>Как запомнить большое количество материала</vt:lpstr>
      <vt:lpstr>Как правильно распределять время</vt:lpstr>
      <vt:lpstr>Перед экзаменом</vt:lpstr>
      <vt:lpstr>Как расположить  к себе экзаменатора</vt:lpstr>
      <vt:lpstr>Как себя успокоить, или об аутотренинге.</vt:lpstr>
      <vt:lpstr>Тесты - это не страшно  (о сдаче ЕГЭ)</vt:lpstr>
      <vt:lpstr>Если вас постигла неудача.</vt:lpstr>
      <vt:lpstr>Как справиться со злостью</vt:lpstr>
      <vt:lpstr>Как снять напряжение после экзамена.</vt:lpstr>
    </vt:vector>
  </TitlesOfParts>
  <Company>Psihol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Стресс на экзаменах</dc:title>
  <dc:creator>Irina</dc:creator>
  <cp:lastModifiedBy>Fizra</cp:lastModifiedBy>
  <cp:revision>24</cp:revision>
  <dcterms:created xsi:type="dcterms:W3CDTF">2003-11-14T07:57:47Z</dcterms:created>
  <dcterms:modified xsi:type="dcterms:W3CDTF">2020-05-18T06:31:02Z</dcterms:modified>
</cp:coreProperties>
</file>